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49497317-D9BB-4199-9417-6C14A0A2B9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presProps" Target="presProps.xml"  /><Relationship Id="rId156" Type="http://schemas.openxmlformats.org/officeDocument/2006/relationships/viewProps" Target="viewProps.xml"  /><Relationship Id="rId157" Type="http://schemas.openxmlformats.org/officeDocument/2006/relationships/theme" Target="theme/theme1.xml"  /><Relationship Id="rId158" Type="http://schemas.openxmlformats.org/officeDocument/2006/relationships/tableStyles" Target="tableStyles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0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3.xml"  /><Relationship Id="rId2" Type="http://schemas.openxmlformats.org/officeDocument/2006/relationships/notesMaster" Target="../notesMasters/notesMaster1.xml"  /></Relationships>
</file>

<file path=ppt/notesSlides/_rels/notesSlide1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4.xml"  /><Relationship Id="rId2" Type="http://schemas.openxmlformats.org/officeDocument/2006/relationships/notesMaster" Target="../notesMasters/notesMaster1.xml"  /></Relationships>
</file>

<file path=ppt/notesSlides/_rels/notesSlide1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5.xml"  /><Relationship Id="rId2" Type="http://schemas.openxmlformats.org/officeDocument/2006/relationships/notesMaster" Target="../notesMasters/notesMaster1.xml"  /></Relationships>
</file>

<file path=ppt/notesSlides/_rels/notesSlide1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6.xml"  /><Relationship Id="rId2" Type="http://schemas.openxmlformats.org/officeDocument/2006/relationships/notesMaster" Target="../notesMasters/notesMaster1.xml"  /></Relationships>
</file>

<file path=ppt/notesSlides/_rels/notesSlide1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7.xml"  /><Relationship Id="rId2" Type="http://schemas.openxmlformats.org/officeDocument/2006/relationships/notesMaster" Target="../notesMasters/notesMaster1.xml"  /></Relationships>
</file>

<file path=ppt/notesSlides/_rels/notesSlide1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8.xml"  /><Relationship Id="rId2" Type="http://schemas.openxmlformats.org/officeDocument/2006/relationships/notesMaster" Target="../notesMasters/notesMaster1.xml"  /></Relationships>
</file>

<file path=ppt/notesSlides/_rels/notesSlide1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9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0.xml"  /><Relationship Id="rId2" Type="http://schemas.openxmlformats.org/officeDocument/2006/relationships/notesMaster" Target="../notesMasters/notesMaster1.xml"  /></Relationships>
</file>

<file path=ppt/notesSlides/_rels/notesSlide1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1.xml"  /><Relationship Id="rId2" Type="http://schemas.openxmlformats.org/officeDocument/2006/relationships/notesMaster" Target="../notesMasters/notesMaster1.xml"  /></Relationships>
</file>

<file path=ppt/notesSlides/_rels/notesSlide1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2.xml"  /><Relationship Id="rId2" Type="http://schemas.openxmlformats.org/officeDocument/2006/relationships/notesMaster" Target="../notesMasters/notesMaster1.xml"  /></Relationships>
</file>

<file path=ppt/notesSlides/_rels/notesSlide1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3.xml"  /><Relationship Id="rId2" Type="http://schemas.openxmlformats.org/officeDocument/2006/relationships/notesMaster" Target="../notesMasters/notesMaster1.xml"  /></Relationships>
</file>

<file path=ppt/notesSlides/_rels/notesSlide1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4.xml"  /><Relationship Id="rId2" Type="http://schemas.openxmlformats.org/officeDocument/2006/relationships/notesMaster" Target="../notesMasters/notesMaster1.xml"  /></Relationships>
</file>

<file path=ppt/notesSlides/_rels/notesSlide1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5.xml"  /><Relationship Id="rId2" Type="http://schemas.openxmlformats.org/officeDocument/2006/relationships/notesMaster" Target="../notesMasters/notesMaster1.xml"  /></Relationships>
</file>

<file path=ppt/notesSlides/_rels/notesSlide1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6.xml"  /><Relationship Id="rId2" Type="http://schemas.openxmlformats.org/officeDocument/2006/relationships/notesMaster" Target="../notesMasters/notesMaster1.xml"  /></Relationships>
</file>

<file path=ppt/notesSlides/_rels/notesSlide1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7.xml"  /><Relationship Id="rId2" Type="http://schemas.openxmlformats.org/officeDocument/2006/relationships/notesMaster" Target="../notesMasters/notesMaster1.xml"  /></Relationships>
</file>

<file path=ppt/notesSlides/_rels/notesSlide1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8.xml"  /><Relationship Id="rId2" Type="http://schemas.openxmlformats.org/officeDocument/2006/relationships/notesMaster" Target="../notesMasters/notesMaster1.xml"  /></Relationships>
</file>

<file path=ppt/notesSlides/_rels/notesSlide1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9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0.xml"  /><Relationship Id="rId2" Type="http://schemas.openxmlformats.org/officeDocument/2006/relationships/notesMaster" Target="../notesMasters/notesMaster1.xml"  /></Relationships>
</file>

<file path=ppt/notesSlides/_rels/notesSlide1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1.xml"  /><Relationship Id="rId2" Type="http://schemas.openxmlformats.org/officeDocument/2006/relationships/notesMaster" Target="../notesMasters/notesMaster1.xml"  /></Relationships>
</file>

<file path=ppt/notesSlides/_rels/notesSlide1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2.xml"  /><Relationship Id="rId2" Type="http://schemas.openxmlformats.org/officeDocument/2006/relationships/notesMaster" Target="../notesMasters/notesMaster1.xml"  /></Relationships>
</file>

<file path=ppt/notesSlides/_rels/notesSlide1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3.xml"  /><Relationship Id="rId2" Type="http://schemas.openxmlformats.org/officeDocument/2006/relationships/notesMaster" Target="../notesMasters/notesMaster1.xml"  /></Relationships>
</file>

<file path=ppt/notesSlides/_rels/notesSlide1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4.xml"  /><Relationship Id="rId2" Type="http://schemas.openxmlformats.org/officeDocument/2006/relationships/notesMaster" Target="../notesMasters/notesMaster1.xml"  /></Relationships>
</file>

<file path=ppt/notesSlides/_rels/notesSlide1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5.xml"  /><Relationship Id="rId2" Type="http://schemas.openxmlformats.org/officeDocument/2006/relationships/notesMaster" Target="../notesMasters/notesMaster1.xml"  /></Relationships>
</file>

<file path=ppt/notesSlides/_rels/notesSlide1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6.xml"  /><Relationship Id="rId2" Type="http://schemas.openxmlformats.org/officeDocument/2006/relationships/notesMaster" Target="../notesMasters/notesMaster1.xml"  /></Relationships>
</file>

<file path=ppt/notesSlides/_rels/notesSlide1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7.xml"  /><Relationship Id="rId2" Type="http://schemas.openxmlformats.org/officeDocument/2006/relationships/notesMaster" Target="../notesMasters/notesMaster1.xml"  /></Relationships>
</file>

<file path=ppt/notesSlides/_rels/notesSlide1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8.xml"  /><Relationship Id="rId2" Type="http://schemas.openxmlformats.org/officeDocument/2006/relationships/notesMaster" Target="../notesMasters/notesMaster1.xml"  /></Relationships>
</file>

<file path=ppt/notesSlides/_rels/notesSlide1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0.xml"  /><Relationship Id="rId2" Type="http://schemas.openxmlformats.org/officeDocument/2006/relationships/notesMaster" Target="../notesMasters/notesMaster1.xml"  /></Relationships>
</file>

<file path=ppt/notesSlides/_rels/notesSlide1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1.xml"  /><Relationship Id="rId2" Type="http://schemas.openxmlformats.org/officeDocument/2006/relationships/notesMaster" Target="../notesMasters/notesMaster1.xml"  /></Relationships>
</file>

<file path=ppt/notesSlides/_rels/notesSlide1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2.xml"  /><Relationship Id="rId2" Type="http://schemas.openxmlformats.org/officeDocument/2006/relationships/notesMaster" Target="../notesMasters/notesMaster1.xml"  /></Relationships>
</file>

<file path=ppt/notesSlides/_rels/notesSlide1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3.xml"  /><Relationship Id="rId2" Type="http://schemas.openxmlformats.org/officeDocument/2006/relationships/notesMaster" Target="../notesMasters/notesMaster1.xml"  /></Relationships>
</file>

<file path=ppt/notesSlides/_rels/notesSlide1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4.xml"  /><Relationship Id="rId2" Type="http://schemas.openxmlformats.org/officeDocument/2006/relationships/notesMaster" Target="../notesMasters/notesMaster1.xml"  /></Relationships>
</file>

<file path=ppt/notesSlides/_rels/notesSlide1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5.xml"  /><Relationship Id="rId2" Type="http://schemas.openxmlformats.org/officeDocument/2006/relationships/notesMaster" Target="../notesMasters/notesMaster1.xml"  /></Relationships>
</file>

<file path=ppt/notesSlides/_rels/notesSlide1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6.xml"  /><Relationship Id="rId2" Type="http://schemas.openxmlformats.org/officeDocument/2006/relationships/notesMaster" Target="../notesMasters/notesMaster1.xml"  /></Relationships>
</file>

<file path=ppt/notesSlides/_rels/notesSlide1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7.xml"  /><Relationship Id="rId2" Type="http://schemas.openxmlformats.org/officeDocument/2006/relationships/notesMaster" Target="../notesMasters/notesMaster1.xml"  /></Relationships>
</file>

<file path=ppt/notesSlides/_rels/notesSlide1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8.xml"  /><Relationship Id="rId2" Type="http://schemas.openxmlformats.org/officeDocument/2006/relationships/notesMaster" Target="../notesMasters/notesMaster1.xml"  /></Relationships>
</file>

<file path=ppt/notesSlides/_rels/notesSlide1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0.xml"  /><Relationship Id="rId2" Type="http://schemas.openxmlformats.org/officeDocument/2006/relationships/notesMaster" Target="../notesMasters/notesMaster1.xml"  /></Relationships>
</file>

<file path=ppt/notesSlides/_rels/notesSlide1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1.xml"  /><Relationship Id="rId2" Type="http://schemas.openxmlformats.org/officeDocument/2006/relationships/notesMaster" Target="../notesMasters/notesMaster1.xml"  /></Relationships>
</file>

<file path=ppt/notesSlides/_rels/notesSlide15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04b7f1f04_0_4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04b7f1f04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421675e1d2_6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421675e1d2_6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fdd1f0f952_2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fdd1f0f952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fdd1f0f952_2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fdd1f0f95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fdd1f0f952_2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fdd1f0f952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fdd1f0f952_2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fdd1f0f952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fdd1f0f952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fdd1f0f952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421675e1d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421675e1d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421675e1d2_8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421675e1d2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421675e1d2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421675e1d2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421675e1d2_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421675e1d2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04b7f1f04_0_4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04b7f1f0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421675e1d2_2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421675e1d2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421675e1d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421675e1d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421675e1d2_2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1421675e1d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421675e1d2_2_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421675e1d2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421675e1d2_6_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421675e1d2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421675e1d2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421675e1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421675e1d2_1_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1421675e1d2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421675e1d2_1_1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421675e1d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421675e1d2_1_2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421675e1d2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lang="ko" sz="9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421675e1d2_1_3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421675e1d2_1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04b7f1f04_0_4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04b7f1f0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421675e1d2_1_4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421675e1d2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421675e1d2_4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421675e1d2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421675e1d2_13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421675e1d2_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421675e1d2_4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421675e1d2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421675e1d2_4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1421675e1d2_4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421675e1d2_4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421675e1d2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421675e1d2_4_1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421675e1d2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421675e1d2_4_1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421675e1d2_4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421675e1d2_4_1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421675e1d2_4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421675e1d2_4_16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1421675e1d2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04b7f1f04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04b7f1f0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421675e1d2_4_1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1421675e1d2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421675e1d2_0_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421675e1d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421675e1d2_0_3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421675e1d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421675e1d2_0_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421675e1d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421675e1d2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421675e1d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421675e1d2_0_8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1421675e1d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4236a56d47_1_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4236a56d4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421675e1d2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421675e1d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421675e1d2_0_1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421675e1d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4247f88d59_8_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4247f88d59_8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04b7f1f04_0_4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04b7f1f0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4247f88d59_8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4247f88d59_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4247f88d59_8_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4247f88d59_8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421675e1d2_8_28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1421675e1d2_8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421675e1d2_8_3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1421675e1d2_8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421675e1d2_8_3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421675e1d2_8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421675e1d2_8_1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421675e1d2_8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421675e1d2_8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421675e1d2_8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421675e1d2_8_1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421675e1d2_8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421675e1d2_8_18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421675e1d2_8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1421675e1d2_8_20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1421675e1d2_8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dcdd6f3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dcdd6f3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421675e1d2_8_2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421675e1d2_8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421675e1d2_8_2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421675e1d2_8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421675e1d2_8_2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421675e1d2_8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04b7f1f04_0_4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04b7f1f0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04b7f1f04_0_4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04b7f1f0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04b7f1f04_0_4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04b7f1f0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dcdd6f3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dcdd6f3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04b7f1f04_0_4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04b7f1f0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dcdd6f3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dcdd6f3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04b7f1f04_0_4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04b7f1f04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04b7f1f04_0_4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04b7f1f0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04b7f1f04_0_4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04b7f1f0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04b7f1f04_0_4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04b7f1f0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04b7f1f04_0_5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04b7f1f04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04b7f1f04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04b7f1f04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04b7f1f04_0_5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04b7f1f0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04b7f1f04_0_5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04b7f1f04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04b7f1f04_0_5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04b7f1f0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04b7f1f04_0_40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404b7f1f04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04b7f1f04_0_5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04b7f1f04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04b7f1f04_0_5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404b7f1f04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04b7f1f04_0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04b7f1f0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04b7f1f04_0_5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04b7f1f0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04b7f1f04_0_5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04b7f1f0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04b7f1f04_0_5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04b7f1f0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04b7f1f04_0_5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04b7f1f04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04b7f1f04_0_5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04b7f1f0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4b7f1f04_0_5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04b7f1f04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04b7f1f04_0_5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04b7f1f04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04b7f1f04_0_5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04b7f1f0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04b7f1f04_0_5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404b7f1f0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dd1f0f952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dd1f0f9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dd1f0f95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dd1f0f9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dd1f0f952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dd1f0f95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dd1f0f952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dd1f0f95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dd1f0f952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dd1f0f95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dd1f0f952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dd1f0f95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dd1f0f952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dd1f0f9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dd1f0f952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dd1f0f9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04b7f1f04_0_4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04b7f1f04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dd1f0f952_2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dd1f0f95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dd1f0f952_2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dd1f0f95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04b7f1f04_0_5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04b7f1f0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dd1f0f952_2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fdd1f0f952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dd1f0fcf6_2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dd1f0fcf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21675e1d2_9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421675e1d2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21675e1d2_9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21675e1d2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421675e1d2_9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421675e1d2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21675e1d2_9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21675e1d2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421675e1d2_9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421675e1d2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04b7f1f04_0_4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04b7f1f0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dd1f0fcf6_2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dd1f0fcf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421675e1d2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421675e1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dd1f0fcf6_2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dd1f0fcf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04b7f1f04_0_5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04b7f1f04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dd1f0fcf6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fdd1f0fcf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dd1f0fcf6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dd1f0fcf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fdd1f0fcf6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fdd1f0fcf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dd1f0fcf6_2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fdd1f0fcf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1675e1d2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21675e1d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421675e1d2_3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421675e1d2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04b7f1f04_0_4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04b7f1f04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21675e1d2_3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421675e1d2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421675e1d2_3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421675e1d2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21675e1d2_2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21675e1d2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21675e1d2_3_1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21675e1d2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421675e1d2_3_1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421675e1d2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421675e1d2_1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421675e1d2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21675e1d2_1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21675e1d2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421675e1d2_1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421675e1d2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421675e1d2_1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421675e1d2_1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4247f88d59_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4247f88d5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04b7f1f04_0_4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04b7f1f04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421675e1d2_3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421675e1d2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421675e1d2_2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421675e1d2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421675e1d2_2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421675e1d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21675e1d2_2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421675e1d2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21675e1d2_2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21675e1d2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421675e1d2_2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421675e1d2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421675e1d2_2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421675e1d2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421675e1d2_5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421675e1d2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421675e1d2_6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421675e1d2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421675e1d2_6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421675e1d2_6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04b7f1f04_0_4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04b7f1f04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421675e1d2_6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421675e1d2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421675e1d2_6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421675e1d2_6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421675e1d2_6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421675e1d2_6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421675e1d2_6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421675e1d2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421675e1d2_6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421675e1d2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421675e1d2_6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421675e1d2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421675e1d2_6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421675e1d2_6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4247f88d59_9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4247f88d59_9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4247f88d59_9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4247f88d59_9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4247f88d59_9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4247f88d59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0.xml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1.xml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2.xml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3.xml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130.png"  /><Relationship Id="rId6" Type="http://schemas.openxmlformats.org/officeDocument/2006/relationships/image" Target="../media/image131.png"  /><Relationship Id="rId7" Type="http://schemas.openxmlformats.org/officeDocument/2006/relationships/image" Target="../media/image132.png"  /><Relationship Id="rId8" Type="http://schemas.openxmlformats.org/officeDocument/2006/relationships/image" Target="../media/image133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4.xml"  /><Relationship Id="rId3" Type="http://schemas.openxmlformats.org/officeDocument/2006/relationships/image" Target="../media/image129.png"  /><Relationship Id="rId4" Type="http://schemas.openxmlformats.org/officeDocument/2006/relationships/image" Target="../media/image134.png"  /><Relationship Id="rId5" Type="http://schemas.openxmlformats.org/officeDocument/2006/relationships/image" Target="../media/image128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Relationship Id="rId8" Type="http://schemas.openxmlformats.org/officeDocument/2006/relationships/image" Target="../media/image137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5.xml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6.xml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Relationship Id="rId5" Type="http://schemas.openxmlformats.org/officeDocument/2006/relationships/image" Target="../media/image140.png"  /><Relationship Id="rId6" Type="http://schemas.openxmlformats.org/officeDocument/2006/relationships/image" Target="../media/image141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7.xml"  /><Relationship Id="rId3" Type="http://schemas.openxmlformats.org/officeDocument/2006/relationships/image" Target="../media/image138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8.xml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Relationship Id="rId5" Type="http://schemas.openxmlformats.org/officeDocument/2006/relationships/image" Target="../media/image138.png"  /><Relationship Id="rId6" Type="http://schemas.openxmlformats.org/officeDocument/2006/relationships/image" Target="../media/image146.png"  /><Relationship Id="rId7" Type="http://schemas.openxmlformats.org/officeDocument/2006/relationships/image" Target="../media/image147.png"  /><Relationship Id="rId8" Type="http://schemas.openxmlformats.org/officeDocument/2006/relationships/image" Target="../media/image148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09.xml"  /><Relationship Id="rId3" Type="http://schemas.openxmlformats.org/officeDocument/2006/relationships/image" Target="../media/image138.png"  /><Relationship Id="rId4" Type="http://schemas.openxmlformats.org/officeDocument/2006/relationships/image" Target="../media/image149.png"  /><Relationship Id="rId5" Type="http://schemas.openxmlformats.org/officeDocument/2006/relationships/image" Target="../media/image144.png"  /><Relationship Id="rId6" Type="http://schemas.openxmlformats.org/officeDocument/2006/relationships/image" Target="../media/image14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0.xml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1.xml"  /><Relationship Id="rId3" Type="http://schemas.openxmlformats.org/officeDocument/2006/relationships/image" Target="../media/image150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2.xml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3.xml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14.xml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5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6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7.xml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9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1.png"  /><Relationship Id="rId4" Type="http://schemas.openxmlformats.org/officeDocument/2006/relationships/image" Target="../media/image160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2.png"  /><Relationship Id="rId4" Type="http://schemas.openxmlformats.org/officeDocument/2006/relationships/image" Target="../media/image163.png"  /><Relationship Id="rId5" Type="http://schemas.openxmlformats.org/officeDocument/2006/relationships/image" Target="../media/image164.png"  /><Relationship Id="rId6" Type="http://schemas.openxmlformats.org/officeDocument/2006/relationships/image" Target="../media/image165.png"  /><Relationship Id="rId7" Type="http://schemas.openxmlformats.org/officeDocument/2006/relationships/image" Target="../media/image166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7.png"  /><Relationship Id="rId4" Type="http://schemas.openxmlformats.org/officeDocument/2006/relationships/image" Target="../media/image160.png"  /><Relationship Id="rId5" Type="http://schemas.openxmlformats.org/officeDocument/2006/relationships/image" Target="../media/image168.png"  /><Relationship Id="rId6" Type="http://schemas.openxmlformats.org/officeDocument/2006/relationships/image" Target="../media/image169.png"  /><Relationship Id="rId7" Type="http://schemas.openxmlformats.org/officeDocument/2006/relationships/image" Target="../media/image170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5.png"  /><Relationship Id="rId4" Type="http://schemas.openxmlformats.org/officeDocument/2006/relationships/image" Target="../media/image160.png"  /><Relationship Id="rId5" Type="http://schemas.openxmlformats.org/officeDocument/2006/relationships/image" Target="../media/image176.png"  /><Relationship Id="rId6" Type="http://schemas.openxmlformats.org/officeDocument/2006/relationships/image" Target="../media/image177.png"  /><Relationship Id="rId7" Type="http://schemas.openxmlformats.org/officeDocument/2006/relationships/image" Target="../media/image178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9.png"  /><Relationship Id="rId4" Type="http://schemas.openxmlformats.org/officeDocument/2006/relationships/image" Target="../media/image180.png"  /><Relationship Id="rId5" Type="http://schemas.openxmlformats.org/officeDocument/2006/relationships/image" Target="../media/image181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7.xml"  /><Relationship Id="rId10" Type="http://schemas.openxmlformats.org/officeDocument/2006/relationships/image" Target="../media/image189.png"  /><Relationship Id="rId11" Type="http://schemas.openxmlformats.org/officeDocument/2006/relationships/image" Target="../media/image190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82.png"  /><Relationship Id="rId4" Type="http://schemas.openxmlformats.org/officeDocument/2006/relationships/image" Target="../media/image183.png"  /><Relationship Id="rId5" Type="http://schemas.openxmlformats.org/officeDocument/2006/relationships/image" Target="../media/image184.png"  /><Relationship Id="rId6" Type="http://schemas.openxmlformats.org/officeDocument/2006/relationships/image" Target="../media/image185.png"  /><Relationship Id="rId7" Type="http://schemas.openxmlformats.org/officeDocument/2006/relationships/image" Target="../media/image186.png"  /><Relationship Id="rId8" Type="http://schemas.openxmlformats.org/officeDocument/2006/relationships/image" Target="../media/image187.png"  /><Relationship Id="rId9" Type="http://schemas.openxmlformats.org/officeDocument/2006/relationships/image" Target="../media/image18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8.xml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1.png"  /><Relationship Id="rId4" Type="http://schemas.openxmlformats.org/officeDocument/2006/relationships/image" Target="../media/image192.png"  /><Relationship Id="rId5" Type="http://schemas.openxmlformats.org/officeDocument/2006/relationships/image" Target="../media/image193.png"  /><Relationship Id="rId6" Type="http://schemas.openxmlformats.org/officeDocument/2006/relationships/image" Target="../media/image194.png"  /><Relationship Id="rId7" Type="http://schemas.openxmlformats.org/officeDocument/2006/relationships/image" Target="../media/image19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3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6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1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1.png"  /><Relationship Id="rId4" Type="http://schemas.openxmlformats.org/officeDocument/2006/relationships/image" Target="../media/image202.png"  /><Relationship Id="rId5" Type="http://schemas.openxmlformats.org/officeDocument/2006/relationships/image" Target="../media/image203.png"  /><Relationship Id="rId6" Type="http://schemas.openxmlformats.org/officeDocument/2006/relationships/image" Target="../media/image204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2.png"  /><Relationship Id="rId4" Type="http://schemas.openxmlformats.org/officeDocument/2006/relationships/image" Target="../media/image205.png"  /><Relationship Id="rId5" Type="http://schemas.openxmlformats.org/officeDocument/2006/relationships/image" Target="../media/image203.png"  /><Relationship Id="rId6" Type="http://schemas.openxmlformats.org/officeDocument/2006/relationships/image" Target="../media/image206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4.xml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7.png"  /><Relationship Id="rId4" Type="http://schemas.openxmlformats.org/officeDocument/2006/relationships/image" Target="../media/image208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9.png"  /><Relationship Id="rId4" Type="http://schemas.openxmlformats.org/officeDocument/2006/relationships/image" Target="../media/image210.png"  /><Relationship Id="rId5" Type="http://schemas.openxmlformats.org/officeDocument/2006/relationships/image" Target="../media/image211.png"  /><Relationship Id="rId6" Type="http://schemas.openxmlformats.org/officeDocument/2006/relationships/image" Target="../media/image212.png"  /><Relationship Id="rId7" Type="http://schemas.openxmlformats.org/officeDocument/2006/relationships/image" Target="../media/image213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4.png"  /><Relationship Id="rId4" Type="http://schemas.openxmlformats.org/officeDocument/2006/relationships/image" Target="../media/image208.png"  /><Relationship Id="rId5" Type="http://schemas.openxmlformats.org/officeDocument/2006/relationships/image" Target="../media/image215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8.xml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6.png"  /><Relationship Id="rId4" Type="http://schemas.openxmlformats.org/officeDocument/2006/relationships/image" Target="../media/image2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4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8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1.xml"  /><Relationship Id="rId10" Type="http://schemas.openxmlformats.org/officeDocument/2006/relationships/image" Target="../media/image225.png"  /><Relationship Id="rId11" Type="http://schemas.openxmlformats.org/officeDocument/2006/relationships/image" Target="../media/image226.png"  /><Relationship Id="rId12" Type="http://schemas.openxmlformats.org/officeDocument/2006/relationships/image" Target="../media/image227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9.png"  /><Relationship Id="rId4" Type="http://schemas.openxmlformats.org/officeDocument/2006/relationships/image" Target="../media/image220.png"  /><Relationship Id="rId5" Type="http://schemas.openxmlformats.org/officeDocument/2006/relationships/image" Target="../media/image220.png"  /><Relationship Id="rId6" Type="http://schemas.openxmlformats.org/officeDocument/2006/relationships/image" Target="../media/image221.png"  /><Relationship Id="rId7" Type="http://schemas.openxmlformats.org/officeDocument/2006/relationships/image" Target="../media/image222.png"  /><Relationship Id="rId8" Type="http://schemas.openxmlformats.org/officeDocument/2006/relationships/image" Target="../media/image223.png"  /><Relationship Id="rId9" Type="http://schemas.openxmlformats.org/officeDocument/2006/relationships/image" Target="../media/image224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8.png"  /><Relationship Id="rId4" Type="http://schemas.openxmlformats.org/officeDocument/2006/relationships/image" Target="../media/image217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9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4.xml"  /><Relationship Id="rId10" Type="http://schemas.openxmlformats.org/officeDocument/2006/relationships/image" Target="../media/image233.png"  /><Relationship Id="rId11" Type="http://schemas.openxmlformats.org/officeDocument/2006/relationships/image" Target="../media/image225.png"  /><Relationship Id="rId12" Type="http://schemas.openxmlformats.org/officeDocument/2006/relationships/image" Target="../media/image226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0.png"  /><Relationship Id="rId4" Type="http://schemas.openxmlformats.org/officeDocument/2006/relationships/image" Target="../media/image221.png"  /><Relationship Id="rId5" Type="http://schemas.openxmlformats.org/officeDocument/2006/relationships/image" Target="../media/image222.png"  /><Relationship Id="rId6" Type="http://schemas.openxmlformats.org/officeDocument/2006/relationships/image" Target="../media/image231.png"  /><Relationship Id="rId7" Type="http://schemas.openxmlformats.org/officeDocument/2006/relationships/image" Target="../media/image232.png"  /><Relationship Id="rId8" Type="http://schemas.openxmlformats.org/officeDocument/2006/relationships/image" Target="../media/image223.png"  /><Relationship Id="rId9" Type="http://schemas.openxmlformats.org/officeDocument/2006/relationships/image" Target="../media/image224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4.png"  /><Relationship Id="rId4" Type="http://schemas.openxmlformats.org/officeDocument/2006/relationships/image" Target="../media/image235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6.png"  /><Relationship Id="rId4" Type="http://schemas.openxmlformats.org/officeDocument/2006/relationships/image" Target="../media/image237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8.png"  /><Relationship Id="rId4" Type="http://schemas.openxmlformats.org/officeDocument/2006/relationships/image" Target="../media/image237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9.png"  /><Relationship Id="rId4" Type="http://schemas.openxmlformats.org/officeDocument/2006/relationships/image" Target="../media/image237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0.png"  /><Relationship Id="rId4" Type="http://schemas.openxmlformats.org/officeDocument/2006/relationships/image" Target="../media/image2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5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1.png"  /><Relationship Id="rId4" Type="http://schemas.openxmlformats.org/officeDocument/2006/relationships/image" Target="../media/image237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2.png"  /><Relationship Id="rId4" Type="http://schemas.openxmlformats.org/officeDocument/2006/relationships/image" Target="../media/image237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3.png"  /><Relationship Id="rId4" Type="http://schemas.openxmlformats.org/officeDocument/2006/relationships/image" Target="../media/image2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0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1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4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6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6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66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6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7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8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9.xml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0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69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1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2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3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4.xml"  /><Relationship Id="rId3" Type="http://schemas.openxmlformats.org/officeDocument/2006/relationships/image" Target="../media/image84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5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6.xml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7.xml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8.xml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9.xml"  /><Relationship Id="rId3" Type="http://schemas.openxmlformats.org/officeDocument/2006/relationships/image" Target="../media/image10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0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1.xml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2.xml"  /><Relationship Id="rId3" Type="http://schemas.openxmlformats.org/officeDocument/2006/relationships/image" Target="../media/image104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3.xml"  /><Relationship Id="rId3" Type="http://schemas.openxmlformats.org/officeDocument/2006/relationships/image" Target="../media/image105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4.xml"  /><Relationship Id="rId3" Type="http://schemas.openxmlformats.org/officeDocument/2006/relationships/image" Target="../media/image106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5.xml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6.xml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7.xml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8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9.xml"  /><Relationship Id="rId3" Type="http://schemas.openxmlformats.org/officeDocument/2006/relationships/image" Target="../media/image1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0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1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2.xml"  /><Relationship Id="rId3" Type="http://schemas.openxmlformats.org/officeDocument/2006/relationships/image" Target="../media/image11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3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4.xml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5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6.xml"  /><Relationship Id="rId3" Type="http://schemas.openxmlformats.org/officeDocument/2006/relationships/image" Target="../media/image11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7.xml"  /><Relationship Id="rId3" Type="http://schemas.openxmlformats.org/officeDocument/2006/relationships/image" Target="../media/image120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8.xml"  /><Relationship Id="rId3" Type="http://schemas.openxmlformats.org/officeDocument/2006/relationships/image" Target="../media/image121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9.xml"  /><Relationship Id="rId3" Type="http://schemas.openxmlformats.org/officeDocument/2006/relationships/image" Target="../media/image98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E-Book Market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누구나 쉽게 창작물을 공유 할 수 있는 서비스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6034950" y="3250725"/>
            <a:ext cx="2785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웹&amp;</a:t>
            </a:r>
            <a:r>
              <a:rPr lang="ko" sz="1200">
                <a:solidFill>
                  <a:schemeClr val="lt1"/>
                </a:solidFill>
              </a:rPr>
              <a:t>앱융합SW빅데이터솔루션 개발자양성</a:t>
            </a:r>
            <a:r>
              <a:rPr lang="ko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과정 - 팀 프로젝트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579394" y="3755552"/>
            <a:ext cx="2356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팀장 : </a:t>
            </a:r>
            <a:r>
              <a:rPr lang="ko" sz="1100">
                <a:solidFill>
                  <a:schemeClr val="lt1"/>
                </a:solidFill>
              </a:rPr>
              <a:t>김경민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: </a:t>
            </a:r>
            <a:r>
              <a:rPr lang="ko" sz="1100">
                <a:solidFill>
                  <a:schemeClr val="lt1"/>
                </a:solidFill>
              </a:rPr>
              <a:t>이어진 김승현 서동민 손승재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466425" y="4645068"/>
            <a:ext cx="367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시연 영상 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산출물 :</a:t>
            </a:r>
            <a:r>
              <a:rPr lang="ko" sz="1100">
                <a:solidFill>
                  <a:srgbClr val="FFFFFF"/>
                </a:solidFill>
              </a:rPr>
              <a:t> 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8.마이페이지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페이지로 이동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9.로그인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할 회원 타입 선택 (구매자 / 판매자)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찾기 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이름, 이메일로 아이디 검색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아이디를 팝업으로 알림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찾기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아이디, 이름, 이메일로 검색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17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주소로 비밀번호 재설정 메일 발송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10.회사소개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575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인사말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4" name="Google Shape;994;p112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문의등록을하는 판매자의 아이디를 입력합니다.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등록하기 클릭시 판매자문의게시판 리스트에 추가됩니다.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판매자문의 게시판 리스트로 돌아갑니다.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95" name="Google Shape;99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1126"/>
            <a:ext cx="5984249" cy="3878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12"/>
          <p:cNvSpPr/>
          <p:nvPr/>
        </p:nvSpPr>
        <p:spPr>
          <a:xfrm>
            <a:off x="2754706" y="40952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997" name="Google Shape;997;p112"/>
          <p:cNvSpPr/>
          <p:nvPr/>
        </p:nvSpPr>
        <p:spPr>
          <a:xfrm>
            <a:off x="3525656" y="40952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998" name="Google Shape;998;p112"/>
          <p:cNvSpPr/>
          <p:nvPr/>
        </p:nvSpPr>
        <p:spPr>
          <a:xfrm>
            <a:off x="3343756" y="1582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999" name="Google Shape;99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275" y="2112200"/>
            <a:ext cx="4732399" cy="2737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0" name="Google Shape;1000;p112"/>
          <p:cNvSpPr txBox="1"/>
          <p:nvPr/>
        </p:nvSpPr>
        <p:spPr>
          <a:xfrm>
            <a:off x="5385350" y="1554575"/>
            <a:ext cx="12021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문의 등록 처리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1" name="Google Shape;1001;p112"/>
          <p:cNvCxnSpPr>
            <a:stCxn id="1000" idx="2"/>
          </p:cNvCxnSpPr>
          <p:nvPr/>
        </p:nvCxnSpPr>
        <p:spPr>
          <a:xfrm>
            <a:off x="5986400" y="1908575"/>
            <a:ext cx="3300" cy="1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112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 - 문의 게시판 </a:t>
            </a:r>
            <a:r>
              <a:rPr lang="ko"/>
              <a:t>등록</a:t>
            </a:r>
            <a:r>
              <a:rPr lang="ko"/>
              <a:t> </a:t>
            </a:r>
            <a:endParaRPr sz="1555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4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</a:t>
            </a:r>
            <a:endParaRPr sz="1555"/>
          </a:p>
        </p:txBody>
      </p:sp>
      <p:pic>
        <p:nvPicPr>
          <p:cNvPr id="1013" name="Google Shape;101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75" y="519525"/>
            <a:ext cx="5924976" cy="42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4"/>
          <p:cNvSpPr txBox="1"/>
          <p:nvPr/>
        </p:nvSpPr>
        <p:spPr>
          <a:xfrm>
            <a:off x="2639775" y="1891250"/>
            <a:ext cx="10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Roboto"/>
                <a:ea typeface="Roboto"/>
                <a:cs typeface="Roboto"/>
                <a:sym typeface="Roboto"/>
              </a:rPr>
              <a:t>아이디 / 비밀번호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5" name="Google Shape;1015;p114"/>
          <p:cNvSpPr txBox="1"/>
          <p:nvPr/>
        </p:nvSpPr>
        <p:spPr>
          <a:xfrm>
            <a:off x="4899125" y="2317125"/>
            <a:ext cx="193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Roboto"/>
                <a:ea typeface="Roboto"/>
                <a:cs typeface="Roboto"/>
                <a:sym typeface="Roboto"/>
              </a:rPr>
              <a:t>로그인 유지 , 아이디 / 비밀번호 찾기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6" name="Google Shape;101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337" y="1603250"/>
            <a:ext cx="1206828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7" name="Google Shape;1017;p114"/>
          <p:cNvCxnSpPr/>
          <p:nvPr/>
        </p:nvCxnSpPr>
        <p:spPr>
          <a:xfrm flipH="1" rot="10800000">
            <a:off x="4314625" y="1740725"/>
            <a:ext cx="867600" cy="6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114"/>
          <p:cNvSpPr/>
          <p:nvPr/>
        </p:nvSpPr>
        <p:spPr>
          <a:xfrm>
            <a:off x="2488031" y="19408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019" name="Google Shape;1019;p114"/>
          <p:cNvSpPr/>
          <p:nvPr/>
        </p:nvSpPr>
        <p:spPr>
          <a:xfrm>
            <a:off x="4726606" y="23667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020" name="Google Shape;1020;p114"/>
          <p:cNvSpPr txBox="1"/>
          <p:nvPr/>
        </p:nvSpPr>
        <p:spPr>
          <a:xfrm>
            <a:off x="5194925" y="2596025"/>
            <a:ext cx="168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Roboto"/>
                <a:ea typeface="Roboto"/>
                <a:cs typeface="Roboto"/>
                <a:sym typeface="Roboto"/>
              </a:rPr>
              <a:t>일반 회원가입 , 판매자 회원가입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114"/>
          <p:cNvSpPr/>
          <p:nvPr/>
        </p:nvSpPr>
        <p:spPr>
          <a:xfrm>
            <a:off x="5020331" y="2645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022" name="Google Shape;1022;p114"/>
          <p:cNvSpPr/>
          <p:nvPr/>
        </p:nvSpPr>
        <p:spPr>
          <a:xfrm>
            <a:off x="3660975" y="2366775"/>
            <a:ext cx="8676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23" name="Google Shape;1023;p114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아이디와 비밀번호는 필수로 입력입니다.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로그인 유지 클릭 후 로그인 시 회원 정보 유지합니다.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아이디 / 비밀번호 찾기 클릭 시 ‘아이디 / 비밀번호 찾기 페이지’ 이동합니다.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 일반 회원 가입,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판매자 회원가입 클릭 시 각 ‘회원가입 페이지’ 이동합니다.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4" name="Google Shape;1024;p114"/>
          <p:cNvSpPr/>
          <p:nvPr/>
        </p:nvSpPr>
        <p:spPr>
          <a:xfrm>
            <a:off x="5182225" y="1603250"/>
            <a:ext cx="1206900" cy="28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5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 - 아이디 찾기</a:t>
            </a:r>
            <a:endParaRPr sz="1555"/>
          </a:p>
        </p:txBody>
      </p:sp>
      <p:sp>
        <p:nvSpPr>
          <p:cNvPr id="1030" name="Google Shape;1030;p115"/>
          <p:cNvSpPr/>
          <p:nvPr/>
        </p:nvSpPr>
        <p:spPr>
          <a:xfrm>
            <a:off x="4495806" y="199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031" name="Google Shape;1031;p115"/>
          <p:cNvSpPr txBox="1"/>
          <p:nvPr/>
        </p:nvSpPr>
        <p:spPr>
          <a:xfrm>
            <a:off x="4764600" y="119250"/>
            <a:ext cx="26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Roboto"/>
                <a:ea typeface="Roboto"/>
                <a:cs typeface="Roboto"/>
                <a:sym typeface="Roboto"/>
              </a:rPr>
              <a:t>아이디 찾기 / 소스 코드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2" name="Google Shape;1032;p115"/>
          <p:cNvPicPr preferRelativeResize="0"/>
          <p:nvPr/>
        </p:nvPicPr>
        <p:blipFill rotWithShape="1">
          <a:blip r:embed="rId3">
            <a:alphaModFix/>
          </a:blip>
          <a:srcRect b="0" l="24139" r="-2033" t="21222"/>
          <a:stretch/>
        </p:blipFill>
        <p:spPr>
          <a:xfrm>
            <a:off x="226550" y="1274075"/>
            <a:ext cx="3681024" cy="34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15"/>
          <p:cNvPicPr preferRelativeResize="0"/>
          <p:nvPr/>
        </p:nvPicPr>
        <p:blipFill rotWithShape="1">
          <a:blip r:embed="rId4">
            <a:alphaModFix/>
          </a:blip>
          <a:srcRect b="14675" l="0" r="81790" t="0"/>
          <a:stretch/>
        </p:blipFill>
        <p:spPr>
          <a:xfrm>
            <a:off x="0" y="488550"/>
            <a:ext cx="888076" cy="37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15"/>
          <p:cNvPicPr preferRelativeResize="0"/>
          <p:nvPr/>
        </p:nvPicPr>
        <p:blipFill rotWithShape="1">
          <a:blip r:embed="rId4">
            <a:alphaModFix/>
          </a:blip>
          <a:srcRect b="84013" l="0" r="19878" t="0"/>
          <a:stretch/>
        </p:blipFill>
        <p:spPr>
          <a:xfrm>
            <a:off x="0" y="488550"/>
            <a:ext cx="3907575" cy="7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15"/>
          <p:cNvPicPr preferRelativeResize="0"/>
          <p:nvPr/>
        </p:nvPicPr>
        <p:blipFill rotWithShape="1">
          <a:blip r:embed="rId5">
            <a:alphaModFix/>
          </a:blip>
          <a:srcRect b="0" l="0" r="2286" t="0"/>
          <a:stretch/>
        </p:blipFill>
        <p:spPr>
          <a:xfrm>
            <a:off x="4421837" y="849846"/>
            <a:ext cx="2083150" cy="409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2900" y="429406"/>
            <a:ext cx="2111600" cy="399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5"/>
          <p:cNvSpPr/>
          <p:nvPr/>
        </p:nvSpPr>
        <p:spPr>
          <a:xfrm>
            <a:off x="1266831" y="16381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1038" name="Google Shape;1038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7113" y="1327062"/>
            <a:ext cx="2083160" cy="3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9200" y="1755650"/>
            <a:ext cx="5894800" cy="3387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0" name="Google Shape;1040;p115"/>
          <p:cNvSpPr/>
          <p:nvPr/>
        </p:nvSpPr>
        <p:spPr>
          <a:xfrm>
            <a:off x="888075" y="1584575"/>
            <a:ext cx="2303400" cy="86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41" name="Google Shape;1041;p115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조회 버튼을 클릭시  이메일 주소를 입력 시 조회된 이메일로 가입한 아이디를 조회합니다.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116"/>
          <p:cNvPicPr preferRelativeResize="0"/>
          <p:nvPr/>
        </p:nvPicPr>
        <p:blipFill rotWithShape="1">
          <a:blip r:embed="rId3">
            <a:alphaModFix/>
          </a:blip>
          <a:srcRect b="84013" l="0" r="19878" t="0"/>
          <a:stretch/>
        </p:blipFill>
        <p:spPr>
          <a:xfrm>
            <a:off x="0" y="488550"/>
            <a:ext cx="3907575" cy="7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16"/>
          <p:cNvPicPr preferRelativeResize="0"/>
          <p:nvPr/>
        </p:nvPicPr>
        <p:blipFill rotWithShape="1">
          <a:blip r:embed="rId4">
            <a:alphaModFix/>
          </a:blip>
          <a:srcRect b="35662" l="0" r="0" t="0"/>
          <a:stretch/>
        </p:blipFill>
        <p:spPr>
          <a:xfrm>
            <a:off x="3778550" y="948625"/>
            <a:ext cx="1824255" cy="11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16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 - 비밀번호 찾기</a:t>
            </a:r>
            <a:endParaRPr sz="1555"/>
          </a:p>
        </p:txBody>
      </p:sp>
      <p:sp>
        <p:nvSpPr>
          <p:cNvPr id="1049" name="Google Shape;1049;p116"/>
          <p:cNvSpPr txBox="1"/>
          <p:nvPr/>
        </p:nvSpPr>
        <p:spPr>
          <a:xfrm>
            <a:off x="4435950" y="579325"/>
            <a:ext cx="26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Roboto"/>
                <a:ea typeface="Roboto"/>
                <a:cs typeface="Roboto"/>
                <a:sym typeface="Roboto"/>
              </a:rPr>
              <a:t>비밀번호 </a:t>
            </a:r>
            <a:r>
              <a:rPr b="1" lang="ko" sz="1200">
                <a:latin typeface="Roboto"/>
                <a:ea typeface="Roboto"/>
                <a:cs typeface="Roboto"/>
                <a:sym typeface="Roboto"/>
              </a:rPr>
              <a:t>찾기 / 소스 코드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0" name="Google Shape;1050;p116"/>
          <p:cNvPicPr preferRelativeResize="0"/>
          <p:nvPr/>
        </p:nvPicPr>
        <p:blipFill rotWithShape="1">
          <a:blip r:embed="rId5">
            <a:alphaModFix/>
          </a:blip>
          <a:srcRect b="0" l="24139" r="-2033" t="21222"/>
          <a:stretch/>
        </p:blipFill>
        <p:spPr>
          <a:xfrm>
            <a:off x="226550" y="1274075"/>
            <a:ext cx="3681024" cy="349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16"/>
          <p:cNvPicPr preferRelativeResize="0"/>
          <p:nvPr/>
        </p:nvPicPr>
        <p:blipFill rotWithShape="1">
          <a:blip r:embed="rId3">
            <a:alphaModFix/>
          </a:blip>
          <a:srcRect b="14675" l="0" r="81790" t="0"/>
          <a:stretch/>
        </p:blipFill>
        <p:spPr>
          <a:xfrm>
            <a:off x="0" y="488550"/>
            <a:ext cx="888076" cy="375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16"/>
          <p:cNvPicPr preferRelativeResize="0"/>
          <p:nvPr/>
        </p:nvPicPr>
        <p:blipFill rotWithShape="1">
          <a:blip r:embed="rId6">
            <a:alphaModFix/>
          </a:blip>
          <a:srcRect b="0" l="5749" r="0" t="0"/>
          <a:stretch/>
        </p:blipFill>
        <p:spPr>
          <a:xfrm>
            <a:off x="5278286" y="1274075"/>
            <a:ext cx="1426763" cy="8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9200" y="2101803"/>
            <a:ext cx="3010849" cy="30416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4" name="Google Shape;1054;p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1734" y="2101800"/>
            <a:ext cx="2872266" cy="30416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5" name="Google Shape;1055;p116"/>
          <p:cNvSpPr/>
          <p:nvPr/>
        </p:nvSpPr>
        <p:spPr>
          <a:xfrm>
            <a:off x="1266831" y="24585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056" name="Google Shape;1056;p116"/>
          <p:cNvSpPr/>
          <p:nvPr/>
        </p:nvSpPr>
        <p:spPr>
          <a:xfrm>
            <a:off x="4167156" y="6597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057" name="Google Shape;1057;p116"/>
          <p:cNvSpPr/>
          <p:nvPr/>
        </p:nvSpPr>
        <p:spPr>
          <a:xfrm>
            <a:off x="888063" y="2420025"/>
            <a:ext cx="2303400" cy="188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8" name="Google Shape;1058;p116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아이디와 이메일 입력 후 조회 버튼을 클릭 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알람 메세지를 출력합니다.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 가입 시 ‘질문’란에 기입했던 정보 입력시 임시 비밀번호 제공합니다.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</a:t>
            </a:r>
            <a:r>
              <a:rPr lang="ko"/>
              <a:t>페이지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18"/>
          <p:cNvPicPr preferRelativeResize="0"/>
          <p:nvPr/>
        </p:nvPicPr>
        <p:blipFill rotWithShape="1">
          <a:blip r:embed="rId3">
            <a:alphaModFix/>
          </a:blip>
          <a:srcRect b="0" l="47880" r="19124" t="33311"/>
          <a:stretch/>
        </p:blipFill>
        <p:spPr>
          <a:xfrm>
            <a:off x="881300" y="1285050"/>
            <a:ext cx="2705399" cy="27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18"/>
          <p:cNvPicPr preferRelativeResize="0"/>
          <p:nvPr/>
        </p:nvPicPr>
        <p:blipFill rotWithShape="1">
          <a:blip r:embed="rId3">
            <a:alphaModFix/>
          </a:blip>
          <a:srcRect b="0" l="0" r="83245" t="0"/>
          <a:stretch/>
        </p:blipFill>
        <p:spPr>
          <a:xfrm>
            <a:off x="0" y="540700"/>
            <a:ext cx="950925" cy="22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18"/>
          <p:cNvPicPr preferRelativeResize="0"/>
          <p:nvPr/>
        </p:nvPicPr>
        <p:blipFill rotWithShape="1">
          <a:blip r:embed="rId3">
            <a:alphaModFix/>
          </a:blip>
          <a:srcRect b="63686" l="47878" r="0" t="0"/>
          <a:stretch/>
        </p:blipFill>
        <p:spPr>
          <a:xfrm>
            <a:off x="950925" y="540700"/>
            <a:ext cx="2958326" cy="8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8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회원가입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18"/>
          <p:cNvSpPr/>
          <p:nvPr/>
        </p:nvSpPr>
        <p:spPr>
          <a:xfrm>
            <a:off x="1028731" y="13521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1073" name="Google Shape;107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700" y="0"/>
            <a:ext cx="3073950" cy="26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363" y="2629600"/>
            <a:ext cx="2634624" cy="25139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5" name="Google Shape;1075;p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000" y="2629600"/>
            <a:ext cx="2846000" cy="25138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6" name="Google Shape;1076;p118"/>
          <p:cNvPicPr preferRelativeResize="0"/>
          <p:nvPr/>
        </p:nvPicPr>
        <p:blipFill rotWithShape="1">
          <a:blip r:embed="rId3">
            <a:alphaModFix/>
          </a:blip>
          <a:srcRect b="66688" l="47878" r="0" t="0"/>
          <a:stretch/>
        </p:blipFill>
        <p:spPr>
          <a:xfrm>
            <a:off x="881300" y="540700"/>
            <a:ext cx="2958326" cy="744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7" name="Google Shape;1077;p118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 회원가입 입력 시 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필수로 입력해야 할 값들이 공란일 경우 알림 메세지를 출력합니다.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이용약관에 모두 동의해야 회원가입이 진행이 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19"/>
          <p:cNvPicPr preferRelativeResize="0"/>
          <p:nvPr/>
        </p:nvPicPr>
        <p:blipFill rotWithShape="1">
          <a:blip r:embed="rId3">
            <a:alphaModFix/>
          </a:blip>
          <a:srcRect b="0" l="0" r="83831" t="0"/>
          <a:stretch/>
        </p:blipFill>
        <p:spPr>
          <a:xfrm>
            <a:off x="0" y="540700"/>
            <a:ext cx="917699" cy="22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9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 회원가입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9"/>
          <p:cNvSpPr/>
          <p:nvPr/>
        </p:nvSpPr>
        <p:spPr>
          <a:xfrm>
            <a:off x="1028731" y="13521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085" name="Google Shape;1085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25" y="1529750"/>
            <a:ext cx="5171174" cy="32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19"/>
          <p:cNvPicPr preferRelativeResize="0"/>
          <p:nvPr/>
        </p:nvPicPr>
        <p:blipFill rotWithShape="1">
          <a:blip r:embed="rId3">
            <a:alphaModFix/>
          </a:blip>
          <a:srcRect b="66688" l="47878" r="0" t="0"/>
          <a:stretch/>
        </p:blipFill>
        <p:spPr>
          <a:xfrm>
            <a:off x="881300" y="540700"/>
            <a:ext cx="2958326" cy="744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7" name="Google Shape;1087;p119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 회원가입 입력 시 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이용약관에 모두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동의해야 회원가입이 진행이 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88" name="Google Shape;1088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050" y="1112925"/>
            <a:ext cx="6572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20"/>
          <p:cNvPicPr preferRelativeResize="0"/>
          <p:nvPr/>
        </p:nvPicPr>
        <p:blipFill rotWithShape="1">
          <a:blip r:embed="rId3">
            <a:alphaModFix/>
          </a:blip>
          <a:srcRect b="17996" l="20313" r="23038" t="15426"/>
          <a:stretch/>
        </p:blipFill>
        <p:spPr>
          <a:xfrm>
            <a:off x="950913" y="1284500"/>
            <a:ext cx="2197548" cy="257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0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</a:t>
            </a:r>
            <a:r>
              <a:rPr lang="ko"/>
              <a:t>회원가입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20"/>
          <p:cNvSpPr/>
          <p:nvPr/>
        </p:nvSpPr>
        <p:spPr>
          <a:xfrm>
            <a:off x="1582156" y="133327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1096" name="Google Shape;1096;p120"/>
          <p:cNvPicPr preferRelativeResize="0"/>
          <p:nvPr/>
        </p:nvPicPr>
        <p:blipFill rotWithShape="1">
          <a:blip r:embed="rId3">
            <a:alphaModFix/>
          </a:blip>
          <a:srcRect b="17999" l="0" r="81142" t="0"/>
          <a:stretch/>
        </p:blipFill>
        <p:spPr>
          <a:xfrm>
            <a:off x="0" y="524275"/>
            <a:ext cx="910301" cy="39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50" y="0"/>
            <a:ext cx="2899800" cy="264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20"/>
          <p:cNvPicPr preferRelativeResize="0"/>
          <p:nvPr/>
        </p:nvPicPr>
        <p:blipFill rotWithShape="1">
          <a:blip r:embed="rId5">
            <a:alphaModFix/>
          </a:blip>
          <a:srcRect b="64531" l="47878" r="0" t="0"/>
          <a:stretch/>
        </p:blipFill>
        <p:spPr>
          <a:xfrm>
            <a:off x="950925" y="540700"/>
            <a:ext cx="2958326" cy="7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400" y="2644900"/>
            <a:ext cx="1972102" cy="24985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0" name="Google Shape;1100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489" y="2644900"/>
            <a:ext cx="1972088" cy="24985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1" name="Google Shape;1101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581" y="2644912"/>
            <a:ext cx="2168420" cy="24985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102" name="Google Shape;1102;p120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회원가입 입력 시 </a:t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필수로 입력해야 할 값들이 공란일 경우 알림 메세지를 출력합니다.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21"/>
          <p:cNvPicPr preferRelativeResize="0"/>
          <p:nvPr/>
        </p:nvPicPr>
        <p:blipFill rotWithShape="1">
          <a:blip r:embed="rId3">
            <a:alphaModFix/>
          </a:blip>
          <a:srcRect b="64531" l="47878" r="0" t="0"/>
          <a:stretch/>
        </p:blipFill>
        <p:spPr>
          <a:xfrm>
            <a:off x="950925" y="540700"/>
            <a:ext cx="2958326" cy="7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437" y="1281475"/>
            <a:ext cx="4791950" cy="37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1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회원가입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21"/>
          <p:cNvSpPr/>
          <p:nvPr/>
        </p:nvSpPr>
        <p:spPr>
          <a:xfrm>
            <a:off x="1152906" y="124447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111" name="Google Shape;1111;p121"/>
          <p:cNvPicPr preferRelativeResize="0"/>
          <p:nvPr/>
        </p:nvPicPr>
        <p:blipFill rotWithShape="1">
          <a:blip r:embed="rId5">
            <a:alphaModFix/>
          </a:blip>
          <a:srcRect b="17999" l="0" r="81142" t="0"/>
          <a:stretch/>
        </p:blipFill>
        <p:spPr>
          <a:xfrm>
            <a:off x="0" y="524275"/>
            <a:ext cx="910301" cy="3945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2" name="Google Shape;1112;p121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회원가입 입력 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자격증 세부사항은 선택사항입니다.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이용약관에 모두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동의해야 회원가입이 진행이 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13" name="Google Shape;1113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250" y="1586575"/>
            <a:ext cx="6572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11.고객센터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사용가이드(구매)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최신 등록일 기준 리스트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검색, 읽기만 가능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판매자와 구매자 공지사항 분리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자주 묻는 질문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게시판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marR="76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최신등록일 기준 리스트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marR="76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읽기, 등록, 수정, 삭제 가능(답글 있으면 삭제 불가)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marR="76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작성자와 관리자 외에는 답글 불가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marR="76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현황 : 회원이 등록한 문의 내역, 처리현황  확인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등록 가이드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 방법 표기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수정/삭제 표기</a:t>
            </a: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법률 Q&amp;A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세금 법률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저작권 법률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수수료 법률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개인정보 보호 법률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상세보기</a:t>
            </a:r>
            <a:r>
              <a:rPr lang="ko"/>
              <a:t> 페이지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727950"/>
            <a:ext cx="6117579" cy="41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23"/>
          <p:cNvSpPr txBox="1"/>
          <p:nvPr>
            <p:ph type="title"/>
          </p:nvPr>
        </p:nvSpPr>
        <p:spPr>
          <a:xfrm>
            <a:off x="83525" y="120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상세보기 페이지-구매</a:t>
            </a:r>
            <a:endParaRPr/>
          </a:p>
        </p:txBody>
      </p:sp>
      <p:graphicFrame>
        <p:nvGraphicFramePr>
          <p:cNvPr id="1125" name="Google Shape;1125;p123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선택한 상품의 상세정보 페이지입니다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일반회원 구매버튼 클릭시 구매페이지로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2-1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비회원 구매버튼 클릭시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오류메시지 출력후 로그인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2-2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판매자회원은 구매버튼 비활성화 상태입니다.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6" name="Google Shape;1126;p123"/>
          <p:cNvSpPr/>
          <p:nvPr/>
        </p:nvSpPr>
        <p:spPr>
          <a:xfrm>
            <a:off x="2817806" y="12912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127" name="Google Shape;1127;p123"/>
          <p:cNvSpPr/>
          <p:nvPr/>
        </p:nvSpPr>
        <p:spPr>
          <a:xfrm>
            <a:off x="2817806" y="36714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 </a:t>
            </a:r>
            <a:r>
              <a:rPr lang="ko"/>
              <a:t>페이지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5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구매페이지-구매</a:t>
            </a:r>
            <a:endParaRPr/>
          </a:p>
        </p:txBody>
      </p:sp>
      <p:graphicFrame>
        <p:nvGraphicFramePr>
          <p:cNvPr id="1138" name="Google Shape;1138;p125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선택한 상품 구매페이지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39" name="Google Shape;113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5" y="715625"/>
            <a:ext cx="5711299" cy="40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25"/>
          <p:cNvSpPr/>
          <p:nvPr/>
        </p:nvSpPr>
        <p:spPr>
          <a:xfrm>
            <a:off x="2431131" y="14988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1141" name="Google Shape;114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425" y="1600500"/>
            <a:ext cx="3160174" cy="313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2" name="Google Shape;1142;p125"/>
          <p:cNvSpPr txBox="1"/>
          <p:nvPr/>
        </p:nvSpPr>
        <p:spPr>
          <a:xfrm>
            <a:off x="6160525" y="1030138"/>
            <a:ext cx="1005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상품 정보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3" name="Google Shape;1143;p125"/>
          <p:cNvCxnSpPr/>
          <p:nvPr/>
        </p:nvCxnSpPr>
        <p:spPr>
          <a:xfrm>
            <a:off x="6663175" y="1430350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75" y="715625"/>
            <a:ext cx="5270950" cy="389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26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</a:t>
            </a:r>
            <a:r>
              <a:rPr lang="ko"/>
              <a:t>페이지-구매</a:t>
            </a:r>
            <a:endParaRPr/>
          </a:p>
        </p:txBody>
      </p:sp>
      <p:graphicFrame>
        <p:nvGraphicFramePr>
          <p:cNvPr id="1150" name="Google Shape;1150;p126"/>
          <p:cNvGraphicFramePr/>
          <p:nvPr/>
        </p:nvGraphicFramePr>
        <p:xfrm>
          <a:off x="69458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74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미동의시 구매버튼은 활성화하지 않습니다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(모두 동의시 구매 버튼 활성화)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1-1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전체선택 클릭시 모든 동의버튼이 체크됩니다.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구매완료페이지로 이동됩니다.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메인페이지로 이동됩니다.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1" name="Google Shape;1151;p126"/>
          <p:cNvSpPr/>
          <p:nvPr/>
        </p:nvSpPr>
        <p:spPr>
          <a:xfrm>
            <a:off x="2592956" y="33811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152" name="Google Shape;1152;p126"/>
          <p:cNvSpPr/>
          <p:nvPr/>
        </p:nvSpPr>
        <p:spPr>
          <a:xfrm>
            <a:off x="2491081" y="39922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153" name="Google Shape;1153;p126"/>
          <p:cNvSpPr/>
          <p:nvPr/>
        </p:nvSpPr>
        <p:spPr>
          <a:xfrm>
            <a:off x="3231481" y="39922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154" name="Google Shape;115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525" y="3071600"/>
            <a:ext cx="3045526" cy="19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5" name="Google Shape;115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275" y="158050"/>
            <a:ext cx="1426775" cy="2913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6" name="Google Shape;1156;p126"/>
          <p:cNvSpPr txBox="1"/>
          <p:nvPr/>
        </p:nvSpPr>
        <p:spPr>
          <a:xfrm>
            <a:off x="6931400" y="2938800"/>
            <a:ext cx="900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구매처리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7" name="Google Shape;1157;p126"/>
          <p:cNvCxnSpPr>
            <a:stCxn id="1156" idx="1"/>
          </p:cNvCxnSpPr>
          <p:nvPr/>
        </p:nvCxnSpPr>
        <p:spPr>
          <a:xfrm rot="10800000">
            <a:off x="6475100" y="3136200"/>
            <a:ext cx="456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27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로그인 페이지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8"/>
          <p:cNvSpPr txBox="1">
            <a:spLocks noGrp="1"/>
          </p:cNvSpPr>
          <p:nvPr>
            <p:ph type="title" idx="0"/>
          </p:nvPr>
        </p:nvSpPr>
        <p:spPr>
          <a:xfrm>
            <a:off x="4846800" y="0"/>
            <a:ext cx="42972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168" name="Google Shape;1168;p128"/>
          <p:cNvSpPr txBox="1">
            <a:spLocks noGrp="1"/>
          </p:cNvSpPr>
          <p:nvPr>
            <p:ph type="body" idx="1"/>
          </p:nvPr>
        </p:nvSpPr>
        <p:spPr>
          <a:xfrm>
            <a:off x="6807600" y="650900"/>
            <a:ext cx="21753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●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통합 로그인 화면 구성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●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초기 아이디, 비밀번호 제공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lvl="1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○"/>
              <a:defRPr/>
            </a:pPr>
            <a:r>
              <a:rPr lang="ko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최고관리자</a:t>
            </a:r>
            <a:endParaRPr lang="ko"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ko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(창작물 다운로드 및 삭제 권한 부여)</a:t>
            </a:r>
            <a:endParaRPr lang="ko"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2" indent="-28575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■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: super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2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■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 : ebkmk#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lvl="1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○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관리자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2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■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: admin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9999" lvl="2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Char char="■"/>
              <a:defRPr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 : ebook#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9" name="Google Shape;1169;p128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170" name="Google Shape;1170;p128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pic>
        <p:nvPicPr>
          <p:cNvPr id="1171" name="Google Shape;1171;p1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595700" y="1160773"/>
            <a:ext cx="4579149" cy="28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28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관리자 로그인 페이지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29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페이지 레이아웃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13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199" cy="38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30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184" name="Google Shape;1184;p130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로고 이미지 클릭 시,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메인페이지로 이동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클릭 시,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처리 되고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메인페이지로 이동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사이드메뉴 마우스 오버 시,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서브 메뉴가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드롭다운 형식으로 나타남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309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서브메뉴 클릭 시,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페이지로 이동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메인검색창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제목 or 저자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 후,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시 결과 출력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별도의 메인페이지 없이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‘등록된 창작물 목록’을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메인페이지로 함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130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186" name="Google Shape;1186;p130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187" name="Google Shape;1187;p130"/>
          <p:cNvSpPr/>
          <p:nvPr/>
        </p:nvSpPr>
        <p:spPr>
          <a:xfrm>
            <a:off x="758075" y="558000"/>
            <a:ext cx="572700" cy="665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88" name="Google Shape;1188;p130"/>
          <p:cNvSpPr/>
          <p:nvPr/>
        </p:nvSpPr>
        <p:spPr>
          <a:xfrm>
            <a:off x="1313593" y="5239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189" name="Google Shape;1189;p130"/>
          <p:cNvSpPr/>
          <p:nvPr/>
        </p:nvSpPr>
        <p:spPr>
          <a:xfrm>
            <a:off x="774425" y="1689300"/>
            <a:ext cx="698100" cy="225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0" name="Google Shape;1190;p130"/>
          <p:cNvSpPr/>
          <p:nvPr/>
        </p:nvSpPr>
        <p:spPr>
          <a:xfrm>
            <a:off x="834850" y="1432900"/>
            <a:ext cx="572700" cy="153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1" name="Google Shape;1191;p130"/>
          <p:cNvSpPr/>
          <p:nvPr/>
        </p:nvSpPr>
        <p:spPr>
          <a:xfrm>
            <a:off x="1389281" y="15868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192" name="Google Shape;1192;p130"/>
          <p:cNvSpPr/>
          <p:nvPr/>
        </p:nvSpPr>
        <p:spPr>
          <a:xfrm>
            <a:off x="1331356" y="12996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193" name="Google Shape;1193;p130"/>
          <p:cNvSpPr/>
          <p:nvPr/>
        </p:nvSpPr>
        <p:spPr>
          <a:xfrm>
            <a:off x="1614200" y="1171225"/>
            <a:ext cx="4579800" cy="308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4" name="Google Shape;1194;p130"/>
          <p:cNvSpPr/>
          <p:nvPr/>
        </p:nvSpPr>
        <p:spPr>
          <a:xfrm>
            <a:off x="720000" y="1917325"/>
            <a:ext cx="801600" cy="587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5" name="Google Shape;1195;p130"/>
          <p:cNvSpPr/>
          <p:nvPr/>
        </p:nvSpPr>
        <p:spPr>
          <a:xfrm>
            <a:off x="1502000" y="23177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196" name="Google Shape;1196;p130"/>
          <p:cNvSpPr/>
          <p:nvPr/>
        </p:nvSpPr>
        <p:spPr>
          <a:xfrm>
            <a:off x="4602325" y="6212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1197" name="Google Shape;1197;p130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관리자 페이지 레이아웃</a:t>
            </a:r>
            <a:endParaRPr sz="1600"/>
          </a:p>
        </p:txBody>
      </p:sp>
      <p:sp>
        <p:nvSpPr>
          <p:cNvPr id="1198" name="Google Shape;1198;p130"/>
          <p:cNvSpPr/>
          <p:nvPr/>
        </p:nvSpPr>
        <p:spPr>
          <a:xfrm>
            <a:off x="2492550" y="697488"/>
            <a:ext cx="2120400" cy="3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9" name="Google Shape;1199;p130"/>
          <p:cNvSpPr/>
          <p:nvPr/>
        </p:nvSpPr>
        <p:spPr>
          <a:xfrm>
            <a:off x="6148500" y="1095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6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31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창작물 관리 페이지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2400"/>
              <a:t>(</a:t>
            </a:r>
            <a:r>
              <a:rPr lang="ko" sz="2400"/>
              <a:t>일반회원 이용)</a:t>
            </a:r>
            <a:endParaRPr sz="2400"/>
          </a:p>
        </p:txBody>
      </p:sp>
    </p:spTree>
  </p:cSld>
  <p:clrMapOvr>
    <a:masterClrMapping/>
  </p:clrMapOvr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1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0" cy="3090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20000" y="3721062"/>
            <a:ext cx="6001201" cy="5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2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212" name="Google Shape;1212;p132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창작물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판매자회원 아이디,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제목+판매자회원 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창작물 조회한다.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창작물 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등록신청</a:t>
            </a:r>
            <a:br>
              <a:rPr xmlns:mc="http://schemas.openxmlformats.org/markup-compatibility/2006" xmlns:hp="http://schemas.haansoft.com/office/presentation/8.0" kumimoji="0" lang="ko" sz="9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관리자에 의해 신청 건 승인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등록승인 처리된 창작물 목록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3" name="Google Shape;1213;p132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214" name="Google Shape;1214;p132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215" name="Google Shape;1215;p132"/>
          <p:cNvSpPr/>
          <p:nvPr/>
        </p:nvSpPr>
        <p:spPr>
          <a:xfrm>
            <a:off x="4853425" y="1384650"/>
            <a:ext cx="1422000" cy="43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16" name="Google Shape;1216;p132"/>
          <p:cNvSpPr/>
          <p:nvPr/>
        </p:nvSpPr>
        <p:spPr>
          <a:xfrm>
            <a:off x="46714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217" name="Google Shape;1217;p132"/>
          <p:cNvSpPr/>
          <p:nvPr/>
        </p:nvSpPr>
        <p:spPr>
          <a:xfrm>
            <a:off x="1584800" y="1658913"/>
            <a:ext cx="4626900" cy="1928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18" name="Google Shape;1218;p132"/>
          <p:cNvSpPr/>
          <p:nvPr/>
        </p:nvSpPr>
        <p:spPr>
          <a:xfrm>
            <a:off x="6179131" y="2174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219" name="Google Shape;1219;p132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등록된 창작물</a:t>
            </a:r>
            <a:endParaRPr sz="1600"/>
          </a:p>
        </p:txBody>
      </p:sp>
      <p:sp>
        <p:nvSpPr>
          <p:cNvPr id="1220" name="Google Shape;1220;p132"/>
          <p:cNvSpPr/>
          <p:nvPr/>
        </p:nvSpPr>
        <p:spPr>
          <a:xfrm>
            <a:off x="3604975" y="3951075"/>
            <a:ext cx="764100" cy="240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21" name="Google Shape;1221;p132"/>
          <p:cNvSpPr/>
          <p:nvPr/>
        </p:nvSpPr>
        <p:spPr>
          <a:xfrm>
            <a:off x="4408281" y="3904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222" name="Google Shape;1222;p13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899600" y="1422000"/>
            <a:ext cx="432000" cy="32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1" cy="3076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33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229" name="Google Shape;1229;p133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삭제된 창작물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판매자회원 아이디,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제목+판매자회원 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창작물 조회한다.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삭제된 창작물 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삭제신청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관리자에 의해 삭제승인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삭제처리되어 더 이상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‘창작물 목록’에 출력되지 않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</a:t>
            </a: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삭제된 창작물 목록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된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0" name="Google Shape;1230;p133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231" name="Google Shape;1231;p133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232" name="Google Shape;1232;p133"/>
          <p:cNvSpPr/>
          <p:nvPr/>
        </p:nvSpPr>
        <p:spPr>
          <a:xfrm>
            <a:off x="4853425" y="1384650"/>
            <a:ext cx="1422000" cy="43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33" name="Google Shape;1233;p133"/>
          <p:cNvSpPr/>
          <p:nvPr/>
        </p:nvSpPr>
        <p:spPr>
          <a:xfrm>
            <a:off x="46714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234" name="Google Shape;1234;p133"/>
          <p:cNvSpPr/>
          <p:nvPr/>
        </p:nvSpPr>
        <p:spPr>
          <a:xfrm>
            <a:off x="1584800" y="1658921"/>
            <a:ext cx="4626900" cy="121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35" name="Google Shape;1235;p133"/>
          <p:cNvSpPr/>
          <p:nvPr/>
        </p:nvSpPr>
        <p:spPr>
          <a:xfrm>
            <a:off x="6179131" y="2174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236" name="Google Shape;1236;p133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삭제된 창작물</a:t>
            </a:r>
            <a:endParaRPr sz="1600"/>
          </a:p>
        </p:txBody>
      </p:sp>
      <p:sp>
        <p:nvSpPr>
          <p:cNvPr id="1237" name="Google Shape;1237;p133"/>
          <p:cNvSpPr/>
          <p:nvPr/>
        </p:nvSpPr>
        <p:spPr>
          <a:xfrm>
            <a:off x="3848775" y="2916975"/>
            <a:ext cx="303900" cy="14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38" name="Google Shape;1238;p133"/>
          <p:cNvSpPr/>
          <p:nvPr/>
        </p:nvSpPr>
        <p:spPr>
          <a:xfrm>
            <a:off x="4332081" y="2914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239" name="Google Shape;1239;p13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99600" y="1422000"/>
            <a:ext cx="432000" cy="32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536225" y="1825225"/>
            <a:ext cx="2880000" cy="192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3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640825" y="612413"/>
            <a:ext cx="2880000" cy="11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3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779600" y="4002325"/>
            <a:ext cx="3615201" cy="6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34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760825" y="612425"/>
            <a:ext cx="2880000" cy="1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34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705275" y="1846662"/>
            <a:ext cx="2879999" cy="20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34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250" name="Google Shape;1250;p134"/>
          <p:cNvSpPr txBox="1">
            <a:spLocks noGrp="1"/>
          </p:cNvSpPr>
          <p:nvPr>
            <p:ph type="body" idx="1"/>
          </p:nvPr>
        </p:nvSpPr>
        <p:spPr>
          <a:xfrm>
            <a:off x="6756600" y="650900"/>
            <a:ext cx="22569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창작물→/regList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삭제된 창작물→/delList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매핑명 호출에 따른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조회하는 메서드 호출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테이블(seller_tbl)과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테이블(ebook_tbl)을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조인하여 각 목록 조건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(e_status→regapproval : 등록승인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→delapproval : 삭제승인)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따른 목록을 조회하는 쿼리문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조회된 목록 중에서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검색창에 입력한 키워드 값을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쿼리문 조건에 추가하여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검색결과로 나타나게 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134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252" name="Google Shape;1252;p134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253" name="Google Shape;1253;p134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2752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등록/삭제된 창작물 목록 조회 소스</a:t>
            </a:r>
            <a:endParaRPr sz="1600"/>
          </a:p>
        </p:txBody>
      </p:sp>
      <p:sp>
        <p:nvSpPr>
          <p:cNvPr id="1254" name="Google Shape;1254;p134"/>
          <p:cNvSpPr/>
          <p:nvPr/>
        </p:nvSpPr>
        <p:spPr>
          <a:xfrm>
            <a:off x="3322593" y="6281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255" name="Google Shape;1255;p134"/>
          <p:cNvSpPr/>
          <p:nvPr/>
        </p:nvSpPr>
        <p:spPr>
          <a:xfrm>
            <a:off x="3246406" y="1846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256" name="Google Shape;1256;p134"/>
          <p:cNvSpPr/>
          <p:nvPr/>
        </p:nvSpPr>
        <p:spPr>
          <a:xfrm>
            <a:off x="1551006" y="4098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cxnSp>
        <p:nvCxnSpPr>
          <p:cNvPr id="1257" name="Google Shape;1257;p134"/>
          <p:cNvCxnSpPr/>
          <p:nvPr/>
        </p:nvCxnSpPr>
        <p:spPr>
          <a:xfrm>
            <a:off x="1641275" y="3657788"/>
            <a:ext cx="523800" cy="34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258" name="Google Shape;1258;p134"/>
          <p:cNvCxnSpPr/>
          <p:nvPr/>
        </p:nvCxnSpPr>
        <p:spPr>
          <a:xfrm flipH="1">
            <a:off x="2469125" y="3509175"/>
            <a:ext cx="1818300" cy="50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sp>
        <p:nvSpPr>
          <p:cNvPr id="1259" name="Google Shape;1259;p134"/>
          <p:cNvSpPr/>
          <p:nvPr/>
        </p:nvSpPr>
        <p:spPr>
          <a:xfrm>
            <a:off x="710125" y="611725"/>
            <a:ext cx="5810700" cy="1162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60" name="Google Shape;1260;p134"/>
          <p:cNvSpPr/>
          <p:nvPr/>
        </p:nvSpPr>
        <p:spPr>
          <a:xfrm>
            <a:off x="710125" y="3951875"/>
            <a:ext cx="5810700" cy="794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61" name="Google Shape;1261;p134"/>
          <p:cNvSpPr/>
          <p:nvPr/>
        </p:nvSpPr>
        <p:spPr>
          <a:xfrm>
            <a:off x="710125" y="1800000"/>
            <a:ext cx="5810700" cy="2126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13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1" cy="309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35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268" name="Google Shape;1268;p135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등록신청 창작물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판매자회원 아이디,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제목+판매자회원 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창작물 조회한다.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등록신청 창작물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등록신청한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목록을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등록신청 목록의 ‘제목’을 클릭하면,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 정보 메서드(/regInfo)가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호출되어 창작물 등록 승인/거절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37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9" name="Google Shape;1269;p135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270" name="Google Shape;1270;p135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271" name="Google Shape;1271;p135"/>
          <p:cNvSpPr/>
          <p:nvPr/>
        </p:nvSpPr>
        <p:spPr>
          <a:xfrm>
            <a:off x="4853425" y="1384650"/>
            <a:ext cx="1422000" cy="43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2" name="Google Shape;1272;p135"/>
          <p:cNvSpPr/>
          <p:nvPr/>
        </p:nvSpPr>
        <p:spPr>
          <a:xfrm>
            <a:off x="4823818" y="11727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273" name="Google Shape;1273;p135"/>
          <p:cNvSpPr/>
          <p:nvPr/>
        </p:nvSpPr>
        <p:spPr>
          <a:xfrm>
            <a:off x="1584800" y="1658925"/>
            <a:ext cx="4626900" cy="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4" name="Google Shape;1274;p135"/>
          <p:cNvSpPr/>
          <p:nvPr/>
        </p:nvSpPr>
        <p:spPr>
          <a:xfrm>
            <a:off x="1950506" y="23912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275" name="Google Shape;1275;p135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창작물 등록 신청 목록</a:t>
            </a:r>
            <a:endParaRPr sz="1600"/>
          </a:p>
        </p:txBody>
      </p:sp>
      <p:pic>
        <p:nvPicPr>
          <p:cNvPr id="1276" name="Google Shape;1276;p13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99600" y="1422000"/>
            <a:ext cx="432000" cy="325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35"/>
          <p:cNvSpPr/>
          <p:nvPr/>
        </p:nvSpPr>
        <p:spPr>
          <a:xfrm>
            <a:off x="3848775" y="2432959"/>
            <a:ext cx="303900" cy="14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8" name="Google Shape;1278;p135"/>
          <p:cNvSpPr/>
          <p:nvPr/>
        </p:nvSpPr>
        <p:spPr>
          <a:xfrm>
            <a:off x="4678531" y="193507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279" name="Google Shape;1279;p135"/>
          <p:cNvSpPr/>
          <p:nvPr/>
        </p:nvSpPr>
        <p:spPr>
          <a:xfrm>
            <a:off x="3960000" y="2106000"/>
            <a:ext cx="785100" cy="17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80" name="Google Shape;1280;p135"/>
          <p:cNvSpPr/>
          <p:nvPr/>
        </p:nvSpPr>
        <p:spPr>
          <a:xfrm>
            <a:off x="3643506" y="235925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281" name="Google Shape;1281;p13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508589" y="2946400"/>
            <a:ext cx="2879999" cy="19150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282" name="Google Shape;1282;p135"/>
          <p:cNvCxnSpPr/>
          <p:nvPr/>
        </p:nvCxnSpPr>
        <p:spPr>
          <a:xfrm flipH="1">
            <a:off x="2186150" y="2426725"/>
            <a:ext cx="120300" cy="52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283" name="Google Shape;1283;p135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643500" y="2653752"/>
            <a:ext cx="3239999" cy="8571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284" name="Google Shape;1284;p135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430488" y="3919250"/>
            <a:ext cx="2880000" cy="8396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285" name="Google Shape;1285;p135"/>
          <p:cNvCxnSpPr/>
          <p:nvPr/>
        </p:nvCxnSpPr>
        <p:spPr>
          <a:xfrm>
            <a:off x="4832200" y="3162500"/>
            <a:ext cx="714600" cy="79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286" name="Google Shape;1286;p135"/>
          <p:cNvCxnSpPr/>
          <p:nvPr/>
        </p:nvCxnSpPr>
        <p:spPr>
          <a:xfrm>
            <a:off x="4352550" y="2283600"/>
            <a:ext cx="380700" cy="79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3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0" cy="28596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6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293" name="Google Shape;1293;p136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등록신청 창작물 상세보기 페이지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등록신청한 판매자회원과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등록한 창작물의 정보를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 등록한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첨부파일을 다운로드하여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검토한다.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(등록신청 창작물을 다운로드하여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검토 할 수 있는 권한은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최고관리자에게만 부여함)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창작물의 등록승인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등록된 창작물 목록에서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 가능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창작물의 등록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거절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판매자회원의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등록내역에서 ‘등록거절’된 창작물을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할 수 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136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295" name="Google Shape;1295;p136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296" name="Google Shape;1296;p136"/>
          <p:cNvSpPr/>
          <p:nvPr/>
        </p:nvSpPr>
        <p:spPr>
          <a:xfrm>
            <a:off x="3176650" y="1358400"/>
            <a:ext cx="1457400" cy="148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97" name="Google Shape;1297;p136"/>
          <p:cNvSpPr/>
          <p:nvPr/>
        </p:nvSpPr>
        <p:spPr>
          <a:xfrm>
            <a:off x="45952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298" name="Google Shape;1298;p136"/>
          <p:cNvSpPr/>
          <p:nvPr/>
        </p:nvSpPr>
        <p:spPr>
          <a:xfrm rot="10800000" flipH="1">
            <a:off x="3873800" y="2617675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99" name="Google Shape;1299;p136"/>
          <p:cNvSpPr/>
          <p:nvPr/>
        </p:nvSpPr>
        <p:spPr>
          <a:xfrm>
            <a:off x="3664531" y="2479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300" name="Google Shape;1300;p136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창작물 등록 승인 / 거절</a:t>
            </a:r>
            <a:endParaRPr sz="1600"/>
          </a:p>
        </p:txBody>
      </p:sp>
      <p:sp>
        <p:nvSpPr>
          <p:cNvPr id="1301" name="Google Shape;1301;p136"/>
          <p:cNvSpPr/>
          <p:nvPr/>
        </p:nvSpPr>
        <p:spPr>
          <a:xfrm>
            <a:off x="3509175" y="2878675"/>
            <a:ext cx="785400" cy="24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02" name="Google Shape;1302;p136"/>
          <p:cNvSpPr/>
          <p:nvPr/>
        </p:nvSpPr>
        <p:spPr>
          <a:xfrm>
            <a:off x="3265281" y="28872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303" name="Google Shape;1303;p13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357374" y="3020425"/>
            <a:ext cx="2879999" cy="17663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04" name="Google Shape;1304;p136"/>
          <p:cNvCxnSpPr/>
          <p:nvPr/>
        </p:nvCxnSpPr>
        <p:spPr>
          <a:xfrm>
            <a:off x="4407700" y="2780450"/>
            <a:ext cx="183900" cy="20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305" name="Google Shape;1305;p13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811425" y="3215275"/>
            <a:ext cx="2160000" cy="6202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06" name="Google Shape;1306;p13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811413" y="3904638"/>
            <a:ext cx="10800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07" name="Google Shape;1307;p136"/>
          <p:cNvCxnSpPr/>
          <p:nvPr/>
        </p:nvCxnSpPr>
        <p:spPr>
          <a:xfrm flipH="1">
            <a:off x="3148400" y="3127125"/>
            <a:ext cx="523500" cy="2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308" name="Google Shape;1308;p136"/>
          <p:cNvCxnSpPr/>
          <p:nvPr/>
        </p:nvCxnSpPr>
        <p:spPr>
          <a:xfrm flipH="1">
            <a:off x="2766350" y="3120050"/>
            <a:ext cx="1372500" cy="86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3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199" cy="3058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37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315" name="Google Shape;1315;p137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5737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삭제신청 창작물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판매자회원 아이디,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제목+판매자회원 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창작물 조회한다.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삭제신청 창작물 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37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 이미 등록된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중 삭제신청한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목록을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37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삭제신청 목록의 ‘제목’을 클릭하면,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 정보 메서드(/delInfo)가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호출되어 창작물 삭제 승인/거절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페이지로 이동된다.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37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6" name="Google Shape;1316;p137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317" name="Google Shape;1317;p137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318" name="Google Shape;1318;p137"/>
          <p:cNvSpPr/>
          <p:nvPr/>
        </p:nvSpPr>
        <p:spPr>
          <a:xfrm>
            <a:off x="4853425" y="1384650"/>
            <a:ext cx="1422000" cy="43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19" name="Google Shape;1319;p137"/>
          <p:cNvSpPr/>
          <p:nvPr/>
        </p:nvSpPr>
        <p:spPr>
          <a:xfrm>
            <a:off x="46714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320" name="Google Shape;1320;p137"/>
          <p:cNvSpPr/>
          <p:nvPr/>
        </p:nvSpPr>
        <p:spPr>
          <a:xfrm>
            <a:off x="1584800" y="1658925"/>
            <a:ext cx="4648200" cy="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21" name="Google Shape;1321;p137"/>
          <p:cNvSpPr/>
          <p:nvPr/>
        </p:nvSpPr>
        <p:spPr>
          <a:xfrm>
            <a:off x="1946106" y="23708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322" name="Google Shape;1322;p137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192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창작물 삭제 신청 목록</a:t>
            </a:r>
            <a:endParaRPr sz="1600"/>
          </a:p>
        </p:txBody>
      </p:sp>
      <p:pic>
        <p:nvPicPr>
          <p:cNvPr id="1323" name="Google Shape;1323;p13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99600" y="1422000"/>
            <a:ext cx="432000" cy="3257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37"/>
          <p:cNvSpPr/>
          <p:nvPr/>
        </p:nvSpPr>
        <p:spPr>
          <a:xfrm>
            <a:off x="3848775" y="2432959"/>
            <a:ext cx="303900" cy="14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25" name="Google Shape;1325;p137"/>
          <p:cNvSpPr/>
          <p:nvPr/>
        </p:nvSpPr>
        <p:spPr>
          <a:xfrm>
            <a:off x="3646281" y="24300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326" name="Google Shape;1326;p137"/>
          <p:cNvSpPr/>
          <p:nvPr/>
        </p:nvSpPr>
        <p:spPr>
          <a:xfrm>
            <a:off x="4768531" y="193507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327" name="Google Shape;1327;p137"/>
          <p:cNvSpPr/>
          <p:nvPr/>
        </p:nvSpPr>
        <p:spPr>
          <a:xfrm>
            <a:off x="4060800" y="2106000"/>
            <a:ext cx="785100" cy="17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328" name="Google Shape;1328;p137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521139" y="2886075"/>
            <a:ext cx="2880001" cy="199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29" name="Google Shape;1329;p137"/>
          <p:cNvCxnSpPr/>
          <p:nvPr/>
        </p:nvCxnSpPr>
        <p:spPr>
          <a:xfrm flipH="1">
            <a:off x="2186225" y="2426725"/>
            <a:ext cx="99000" cy="45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330" name="Google Shape;1330;p13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983775" y="2653755"/>
            <a:ext cx="2880000" cy="10285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31" name="Google Shape;1331;p137"/>
          <p:cNvCxnSpPr/>
          <p:nvPr/>
        </p:nvCxnSpPr>
        <p:spPr>
          <a:xfrm>
            <a:off x="4453350" y="2283600"/>
            <a:ext cx="237300" cy="94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332" name="Google Shape;1332;p13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496750" y="3837550"/>
            <a:ext cx="2880000" cy="85165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33" name="Google Shape;1333;p137"/>
          <p:cNvCxnSpPr/>
          <p:nvPr/>
        </p:nvCxnSpPr>
        <p:spPr>
          <a:xfrm>
            <a:off x="4740225" y="3304000"/>
            <a:ext cx="870300" cy="60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3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2" cy="2845147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8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340" name="Google Shape;1340;p138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삭제신청 창작물 상세보기 페이지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삭제신청한 판매자의 정보와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삭제하고자하는 창작물의 정보를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 등록했던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첨부파일을 다운로드하여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삭제여부를 검토한다.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창작물의 삭제를 승인 및 거절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 → 삭제된 창작물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목록으로 이동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거절 → 판매자회원의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등록내역에서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삭제거절된 창작물은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창작물 목록으로 다시 복원된다.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1" name="Google Shape;1341;p138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342" name="Google Shape;1342;p138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343" name="Google Shape;1343;p138"/>
          <p:cNvSpPr/>
          <p:nvPr/>
        </p:nvSpPr>
        <p:spPr>
          <a:xfrm>
            <a:off x="3176650" y="1358400"/>
            <a:ext cx="1457400" cy="148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44" name="Google Shape;1344;p138"/>
          <p:cNvSpPr/>
          <p:nvPr/>
        </p:nvSpPr>
        <p:spPr>
          <a:xfrm>
            <a:off x="45952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345" name="Google Shape;1345;p138"/>
          <p:cNvSpPr/>
          <p:nvPr/>
        </p:nvSpPr>
        <p:spPr>
          <a:xfrm rot="10800000" flipH="1">
            <a:off x="3873800" y="2617675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46" name="Google Shape;1346;p138"/>
          <p:cNvSpPr/>
          <p:nvPr/>
        </p:nvSpPr>
        <p:spPr>
          <a:xfrm>
            <a:off x="3664531" y="2479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347" name="Google Shape;1347;p138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창작물 삭제 승인 / 거절</a:t>
            </a:r>
            <a:endParaRPr sz="1600"/>
          </a:p>
        </p:txBody>
      </p:sp>
      <p:sp>
        <p:nvSpPr>
          <p:cNvPr id="1348" name="Google Shape;1348;p138"/>
          <p:cNvSpPr/>
          <p:nvPr/>
        </p:nvSpPr>
        <p:spPr>
          <a:xfrm>
            <a:off x="3509175" y="2878675"/>
            <a:ext cx="785400" cy="24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49" name="Google Shape;1349;p138"/>
          <p:cNvSpPr/>
          <p:nvPr/>
        </p:nvSpPr>
        <p:spPr>
          <a:xfrm>
            <a:off x="4332081" y="29634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350" name="Google Shape;1350;p13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811413" y="3215263"/>
            <a:ext cx="2160000" cy="62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51" name="Google Shape;1351;p13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811425" y="3906375"/>
            <a:ext cx="1080000" cy="5346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52" name="Google Shape;1352;p138"/>
          <p:cNvCxnSpPr/>
          <p:nvPr/>
        </p:nvCxnSpPr>
        <p:spPr>
          <a:xfrm flipH="1">
            <a:off x="3148400" y="3127125"/>
            <a:ext cx="523500" cy="2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353" name="Google Shape;1353;p138"/>
          <p:cNvCxnSpPr/>
          <p:nvPr/>
        </p:nvCxnSpPr>
        <p:spPr>
          <a:xfrm flipH="1">
            <a:off x="2766350" y="3120050"/>
            <a:ext cx="1372500" cy="86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3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0" cy="30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39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360" name="Google Shape;1360;p139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fontScale="92500"/>
          </a:bodyPr>
          <a:lstStyle/>
          <a:p>
            <a:pPr marL="184309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등록에 필요한 카테고리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목록을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등록을 누를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그룹코드와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카테고리명을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입력하는 창이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등록하려는 카테고리 그룹코드와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카테고리명을 입력 후,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저장버튼을 누르면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목록에 추가된다.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수정목록에 있는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선택하면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수정 페이지로 이동한다.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변경하고자 하는 카테고리 그룹코드와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카테고리명을 입력한 후,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 버튼을 누르면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수정</a:t>
            </a: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버튼을 누르면 카테고리 삭제</a:t>
            </a: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버튼을 누르면 카테고리 목록 페이지로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1" name="Google Shape;1361;p139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362" name="Google Shape;1362;p139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363" name="Google Shape;1363;p139"/>
          <p:cNvSpPr/>
          <p:nvPr/>
        </p:nvSpPr>
        <p:spPr>
          <a:xfrm>
            <a:off x="3325225" y="1407925"/>
            <a:ext cx="1174500" cy="841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64" name="Google Shape;1364;p139"/>
          <p:cNvSpPr/>
          <p:nvPr/>
        </p:nvSpPr>
        <p:spPr>
          <a:xfrm>
            <a:off x="44428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365" name="Google Shape;1365;p139"/>
          <p:cNvSpPr/>
          <p:nvPr/>
        </p:nvSpPr>
        <p:spPr>
          <a:xfrm rot="10800000" flipH="1">
            <a:off x="3615300" y="2286400"/>
            <a:ext cx="604800" cy="20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66" name="Google Shape;1366;p139"/>
          <p:cNvSpPr/>
          <p:nvPr/>
        </p:nvSpPr>
        <p:spPr>
          <a:xfrm>
            <a:off x="3435931" y="21336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367" name="Google Shape;1367;p139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창작물 관리 페이지 - 카테고리 변경</a:t>
            </a:r>
            <a:endParaRPr sz="1600"/>
          </a:p>
        </p:txBody>
      </p:sp>
      <p:sp>
        <p:nvSpPr>
          <p:cNvPr id="1368" name="Google Shape;1368;p139"/>
          <p:cNvSpPr/>
          <p:nvPr/>
        </p:nvSpPr>
        <p:spPr>
          <a:xfrm>
            <a:off x="4332081" y="29634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369" name="Google Shape;1369;p13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936075" y="2656800"/>
            <a:ext cx="360000" cy="34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70" name="Google Shape;1370;p13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761263" y="1668750"/>
            <a:ext cx="1840075" cy="1503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71" name="Google Shape;1371;p139"/>
          <p:cNvCxnSpPr>
            <a:stCxn id="1365" idx="3"/>
            <a:endCxn id="1370" idx="1"/>
          </p:cNvCxnSpPr>
          <p:nvPr/>
        </p:nvCxnSpPr>
        <p:spPr>
          <a:xfrm>
            <a:off x="4220100" y="2388400"/>
            <a:ext cx="541200" cy="3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sp>
        <p:nvSpPr>
          <p:cNvPr id="1372" name="Google Shape;1372;p139"/>
          <p:cNvSpPr/>
          <p:nvPr/>
        </p:nvSpPr>
        <p:spPr>
          <a:xfrm rot="10800000" flipH="1">
            <a:off x="6134000" y="2695675"/>
            <a:ext cx="381900" cy="171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73" name="Google Shape;1373;p139"/>
          <p:cNvSpPr/>
          <p:nvPr/>
        </p:nvSpPr>
        <p:spPr>
          <a:xfrm>
            <a:off x="6496806" y="252227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374" name="Google Shape;1374;p139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738299" y="3131256"/>
            <a:ext cx="1728775" cy="9878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75" name="Google Shape;1375;p139"/>
          <p:cNvCxnSpPr>
            <a:stCxn id="1369" idx="1"/>
            <a:endCxn id="1374" idx="3"/>
          </p:cNvCxnSpPr>
          <p:nvPr/>
        </p:nvCxnSpPr>
        <p:spPr>
          <a:xfrm flipH="1">
            <a:off x="3467175" y="2829600"/>
            <a:ext cx="468900" cy="79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sp>
        <p:nvSpPr>
          <p:cNvPr id="1376" name="Google Shape;1376;p139"/>
          <p:cNvSpPr/>
          <p:nvPr/>
        </p:nvSpPr>
        <p:spPr>
          <a:xfrm>
            <a:off x="2090950" y="3886700"/>
            <a:ext cx="1022100" cy="208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77" name="Google Shape;1377;p139"/>
          <p:cNvSpPr/>
          <p:nvPr/>
        </p:nvSpPr>
        <p:spPr>
          <a:xfrm>
            <a:off x="3112881" y="38016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pic>
        <p:nvPicPr>
          <p:cNvPr id="1378" name="Google Shape;1378;p139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762713" y="831613"/>
            <a:ext cx="2160001" cy="70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79" name="Google Shape;1379;p139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455288" y="2329850"/>
            <a:ext cx="1980000" cy="6454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80" name="Google Shape;1380;p139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1456313" y="4265850"/>
            <a:ext cx="1656000" cy="57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381" name="Google Shape;1381;p139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3176648" y="4259188"/>
            <a:ext cx="936000" cy="4245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82" name="Google Shape;1382;p139"/>
          <p:cNvCxnSpPr>
            <a:endCxn id="1380" idx="0"/>
          </p:cNvCxnSpPr>
          <p:nvPr/>
        </p:nvCxnSpPr>
        <p:spPr>
          <a:xfrm flipH="1">
            <a:off x="2284313" y="4075050"/>
            <a:ext cx="1800" cy="19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383" name="Google Shape;1383;p139"/>
          <p:cNvCxnSpPr>
            <a:stCxn id="1376" idx="2"/>
          </p:cNvCxnSpPr>
          <p:nvPr/>
        </p:nvCxnSpPr>
        <p:spPr>
          <a:xfrm>
            <a:off x="2602000" y="4095200"/>
            <a:ext cx="567600" cy="14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384" name="Google Shape;1384;p139"/>
          <p:cNvCxnSpPr>
            <a:stCxn id="1379" idx="2"/>
            <a:endCxn id="1374" idx="0"/>
          </p:cNvCxnSpPr>
          <p:nvPr/>
        </p:nvCxnSpPr>
        <p:spPr>
          <a:xfrm>
            <a:off x="2445288" y="2975330"/>
            <a:ext cx="157500" cy="15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385" name="Google Shape;1385;p139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5646338" y="3307013"/>
            <a:ext cx="936000" cy="10015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386" name="Google Shape;1386;p139"/>
          <p:cNvCxnSpPr>
            <a:stCxn id="1372" idx="0"/>
            <a:endCxn id="1385" idx="0"/>
          </p:cNvCxnSpPr>
          <p:nvPr/>
        </p:nvCxnSpPr>
        <p:spPr>
          <a:xfrm flipH="1">
            <a:off x="6114350" y="2867275"/>
            <a:ext cx="210600" cy="43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0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환불</a:t>
            </a:r>
            <a:r>
              <a:rPr lang="ko"/>
              <a:t> 관리 페이지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14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0" cy="28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41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398" name="Google Shape;1398;p141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399" name="Google Shape;1399;p141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400" name="Google Shape;1400;p141"/>
          <p:cNvSpPr/>
          <p:nvPr/>
        </p:nvSpPr>
        <p:spPr>
          <a:xfrm>
            <a:off x="1577725" y="1655550"/>
            <a:ext cx="4634100" cy="55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01" name="Google Shape;1401;p141"/>
          <p:cNvSpPr/>
          <p:nvPr/>
        </p:nvSpPr>
        <p:spPr>
          <a:xfrm rot="10800000" flipH="1">
            <a:off x="3834625" y="2268000"/>
            <a:ext cx="2970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02" name="Google Shape;1402;p141"/>
          <p:cNvSpPr/>
          <p:nvPr/>
        </p:nvSpPr>
        <p:spPr>
          <a:xfrm>
            <a:off x="1422000" y="1488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403" name="Google Shape;1403;p141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환불 관리 페이지 - 환불 요청 목록</a:t>
            </a:r>
            <a:endParaRPr sz="1600"/>
          </a:p>
        </p:txBody>
      </p:sp>
      <p:sp>
        <p:nvSpPr>
          <p:cNvPr id="1404" name="Google Shape;1404;p141"/>
          <p:cNvSpPr/>
          <p:nvPr/>
        </p:nvSpPr>
        <p:spPr>
          <a:xfrm>
            <a:off x="2622950" y="18966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405" name="Google Shape;1405;p141"/>
          <p:cNvSpPr/>
          <p:nvPr/>
        </p:nvSpPr>
        <p:spPr>
          <a:xfrm>
            <a:off x="4853425" y="1384650"/>
            <a:ext cx="1422000" cy="4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06" name="Google Shape;1406;p141"/>
          <p:cNvSpPr/>
          <p:nvPr/>
        </p:nvSpPr>
        <p:spPr>
          <a:xfrm>
            <a:off x="46714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pic>
        <p:nvPicPr>
          <p:cNvPr id="1407" name="Google Shape;1407;p14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85200" y="1422000"/>
            <a:ext cx="450000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41"/>
          <p:cNvSpPr/>
          <p:nvPr/>
        </p:nvSpPr>
        <p:spPr>
          <a:xfrm rot="10800000" flipH="1">
            <a:off x="2836469" y="1828800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09" name="Google Shape;1409;p141"/>
          <p:cNvSpPr/>
          <p:nvPr/>
        </p:nvSpPr>
        <p:spPr>
          <a:xfrm rot="10800000" flipH="1">
            <a:off x="2836469" y="2016000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10" name="Google Shape;1410;p141"/>
          <p:cNvSpPr/>
          <p:nvPr/>
        </p:nvSpPr>
        <p:spPr>
          <a:xfrm>
            <a:off x="4159175" y="22467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411" name="Google Shape;1411;p14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577728" y="2798150"/>
            <a:ext cx="2520000" cy="1990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12" name="Google Shape;1412;p141"/>
          <p:cNvCxnSpPr/>
          <p:nvPr/>
        </p:nvCxnSpPr>
        <p:spPr>
          <a:xfrm>
            <a:off x="1896100" y="2200325"/>
            <a:ext cx="205200" cy="59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413" name="Google Shape;1413;p14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983563" y="2494354"/>
            <a:ext cx="2880001" cy="126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14" name="Google Shape;1414;p141"/>
          <p:cNvCxnSpPr>
            <a:stCxn id="1409" idx="0"/>
          </p:cNvCxnSpPr>
          <p:nvPr/>
        </p:nvCxnSpPr>
        <p:spPr>
          <a:xfrm>
            <a:off x="3163619" y="2181900"/>
            <a:ext cx="1760700" cy="57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sp>
        <p:nvSpPr>
          <p:cNvPr id="1415" name="Google Shape;1415;p141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5737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요청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구매일련번호,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아아디,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제목+일반회원아이디)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환불 요청을 조회한다. 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일반회원이 환불 요청 한 목록과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 해당 환불 요청을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거절한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요청한 창작물 제목을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클릭하면,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요청 정보 메서드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(/refundInfo)가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호출되어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승인/거절 페이지로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이동한다.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37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6" name="Google Shape;1416;p14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233050" y="3919238"/>
            <a:ext cx="2880000" cy="80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17" name="Google Shape;1417;p141"/>
          <p:cNvCxnSpPr/>
          <p:nvPr/>
        </p:nvCxnSpPr>
        <p:spPr>
          <a:xfrm>
            <a:off x="4994925" y="2829975"/>
            <a:ext cx="431700" cy="116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</a:t>
            </a:r>
            <a:r>
              <a:rPr lang="ko" sz="1555"/>
              <a:t>일반회원</a:t>
            </a:r>
            <a:r>
              <a:rPr lang="ko" sz="1555"/>
              <a:t> 이용)</a:t>
            </a:r>
            <a:endParaRPr sz="1555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(비회원 사용자에 추가되는 사항)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1.마이페이지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구매내역 : 구매한 상품 리스트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구매한 상품 다운로드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다운로드 시, 환불불가 안내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다운로드 시, 평점 기입 가능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환불 신청 (환불 정책을 표시한뒤 의견 재차 확인)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716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구매로부터 일주일 이내이며, 다운로드 내역이 없는 경우에만 환불가능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환불내역 : 구매 취소한 상품 리스트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계정관리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 후, 이름, 계정, 비밀번호, 이메일 표기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비밀번호와 이메일 수정 가능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로그아웃 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14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1" cy="344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42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424" name="Google Shape;1424;p142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신청한 창작물에 대한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정보와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판매한 회원 정보를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창작물을 구매했던 회원이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환불신청을 하면서 작성한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사유를 출력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구매 회원이 환불신청 후,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해당 환불 건을 창작물 등록 회원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(판매자회원)이 환불거절을 하면서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작성한 환불거절 사유를 출력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승인 및 거절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승인 → 해당 구매 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(구매테이블 일련번호로 구분)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대한 환불처리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거절 → 환불거절처리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5" name="Google Shape;1425;p142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426" name="Google Shape;1426;p142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427" name="Google Shape;1427;p142"/>
          <p:cNvSpPr/>
          <p:nvPr/>
        </p:nvSpPr>
        <p:spPr>
          <a:xfrm>
            <a:off x="1549425" y="1372550"/>
            <a:ext cx="4209600" cy="2405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28" name="Google Shape;1428;p142"/>
          <p:cNvSpPr/>
          <p:nvPr/>
        </p:nvSpPr>
        <p:spPr>
          <a:xfrm rot="10800000" flipH="1">
            <a:off x="3534350" y="3777975"/>
            <a:ext cx="753000" cy="240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29" name="Google Shape;1429;p142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환불 관리 페이지 - 환불 승인/거절</a:t>
            </a:r>
            <a:endParaRPr sz="1600"/>
          </a:p>
        </p:txBody>
      </p:sp>
      <p:sp>
        <p:nvSpPr>
          <p:cNvPr id="1430" name="Google Shape;1430;p142"/>
          <p:cNvSpPr/>
          <p:nvPr/>
        </p:nvSpPr>
        <p:spPr>
          <a:xfrm>
            <a:off x="1605150" y="3438000"/>
            <a:ext cx="3960000" cy="14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31" name="Google Shape;1431;p142"/>
          <p:cNvSpPr/>
          <p:nvPr/>
        </p:nvSpPr>
        <p:spPr>
          <a:xfrm>
            <a:off x="1454731" y="3317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432" name="Google Shape;1432;p142"/>
          <p:cNvSpPr/>
          <p:nvPr/>
        </p:nvSpPr>
        <p:spPr>
          <a:xfrm>
            <a:off x="5662018" y="124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433" name="Google Shape;1433;p142"/>
          <p:cNvSpPr/>
          <p:nvPr/>
        </p:nvSpPr>
        <p:spPr>
          <a:xfrm>
            <a:off x="4255881" y="38016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434" name="Google Shape;1434;p142"/>
          <p:cNvSpPr/>
          <p:nvPr/>
        </p:nvSpPr>
        <p:spPr>
          <a:xfrm>
            <a:off x="1605150" y="3590400"/>
            <a:ext cx="3960000" cy="14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35" name="Google Shape;1435;p142"/>
          <p:cNvSpPr/>
          <p:nvPr/>
        </p:nvSpPr>
        <p:spPr>
          <a:xfrm>
            <a:off x="1454731" y="35462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436" name="Google Shape;1436;p14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94213" y="1555950"/>
            <a:ext cx="2160000" cy="14457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437" name="Google Shape;1437;p14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426450" y="4129238"/>
            <a:ext cx="1440000" cy="54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438" name="Google Shape;1438;p142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957263" y="4129238"/>
            <a:ext cx="1440000" cy="4920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439" name="Google Shape;1439;p142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934888" y="4129238"/>
            <a:ext cx="1440000" cy="420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40" name="Google Shape;1440;p142"/>
          <p:cNvCxnSpPr>
            <a:endCxn id="1437" idx="0"/>
          </p:cNvCxnSpPr>
          <p:nvPr/>
        </p:nvCxnSpPr>
        <p:spPr>
          <a:xfrm flipH="1">
            <a:off x="3146450" y="3961838"/>
            <a:ext cx="582000" cy="16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cxnSp>
        <p:nvCxnSpPr>
          <p:cNvPr id="1441" name="Google Shape;1441;p142"/>
          <p:cNvCxnSpPr>
            <a:endCxn id="1438" idx="0"/>
          </p:cNvCxnSpPr>
          <p:nvPr/>
        </p:nvCxnSpPr>
        <p:spPr>
          <a:xfrm>
            <a:off x="4110562" y="3961838"/>
            <a:ext cx="566700" cy="167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43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거래</a:t>
            </a:r>
            <a:r>
              <a:rPr lang="ko"/>
              <a:t> 관리 페이지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14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05275" y="551992"/>
            <a:ext cx="5908051" cy="329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44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453" name="Google Shape;1453;p144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매출현황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창작물일련번호,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 + 창작물일련번호)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매출 건을 조회한다. 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 매출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모든 창작물에 대한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판매수량 및 환불수량,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매출합계가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4" name="Google Shape;1454;p144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455" name="Google Shape;1455;p144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456" name="Google Shape;1456;p144"/>
          <p:cNvSpPr/>
          <p:nvPr/>
        </p:nvSpPr>
        <p:spPr>
          <a:xfrm>
            <a:off x="1648475" y="1697325"/>
            <a:ext cx="4965000" cy="2154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57" name="Google Shape;1457;p144"/>
          <p:cNvSpPr/>
          <p:nvPr/>
        </p:nvSpPr>
        <p:spPr>
          <a:xfrm>
            <a:off x="1454731" y="1488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458" name="Google Shape;1458;p144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거래 관리 페이지 - 매출 현황</a:t>
            </a:r>
            <a:endParaRPr sz="1600"/>
          </a:p>
        </p:txBody>
      </p:sp>
      <p:sp>
        <p:nvSpPr>
          <p:cNvPr id="1459" name="Google Shape;1459;p144"/>
          <p:cNvSpPr/>
          <p:nvPr/>
        </p:nvSpPr>
        <p:spPr>
          <a:xfrm>
            <a:off x="5114850" y="1412250"/>
            <a:ext cx="1498500" cy="4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60" name="Google Shape;1460;p144"/>
          <p:cNvSpPr/>
          <p:nvPr/>
        </p:nvSpPr>
        <p:spPr>
          <a:xfrm>
            <a:off x="4932843" y="12765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pic>
        <p:nvPicPr>
          <p:cNvPr id="1461" name="Google Shape;1461;p14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852125" y="3886630"/>
            <a:ext cx="651625" cy="1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4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201075" y="1455300"/>
            <a:ext cx="418325" cy="4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44"/>
          <p:cNvSpPr/>
          <p:nvPr/>
        </p:nvSpPr>
        <p:spPr>
          <a:xfrm rot="10800000" flipH="1">
            <a:off x="3852125" y="3886700"/>
            <a:ext cx="597900" cy="12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64" name="Google Shape;1464;p144"/>
          <p:cNvSpPr/>
          <p:nvPr/>
        </p:nvSpPr>
        <p:spPr>
          <a:xfrm>
            <a:off x="4494206" y="3972413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465" name="Google Shape;1465;p144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898425" y="2634100"/>
            <a:ext cx="2879999" cy="23451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66" name="Google Shape;1466;p144"/>
          <p:cNvCxnSpPr/>
          <p:nvPr/>
        </p:nvCxnSpPr>
        <p:spPr>
          <a:xfrm flipH="1">
            <a:off x="2079975" y="2483325"/>
            <a:ext cx="1174500" cy="2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14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52125" y="4267630"/>
            <a:ext cx="651625" cy="1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45"/>
          <p:cNvSpPr/>
          <p:nvPr/>
        </p:nvSpPr>
        <p:spPr>
          <a:xfrm rot="10800000" flipH="1">
            <a:off x="3852125" y="4267613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73" name="Google Shape;1473;p145"/>
          <p:cNvSpPr/>
          <p:nvPr/>
        </p:nvSpPr>
        <p:spPr>
          <a:xfrm>
            <a:off x="4494206" y="4353413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1474" name="Google Shape;1474;p14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10125" y="552100"/>
            <a:ext cx="5903351" cy="3617733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45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476" name="Google Shape;1476;p145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거래내역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 구매일련번호,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제목+구매자회원아이디)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맞는 거래를 조회한다. 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 된 전체 내역을 조회한다.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등록된 창작물의 모든 거래내역을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출력한다.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7" name="Google Shape;1477;p145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478" name="Google Shape;1478;p145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479" name="Google Shape;1479;p145"/>
          <p:cNvSpPr/>
          <p:nvPr/>
        </p:nvSpPr>
        <p:spPr>
          <a:xfrm>
            <a:off x="1648475" y="1697325"/>
            <a:ext cx="4965000" cy="247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80" name="Google Shape;1480;p145"/>
          <p:cNvSpPr/>
          <p:nvPr/>
        </p:nvSpPr>
        <p:spPr>
          <a:xfrm>
            <a:off x="1454731" y="1488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481" name="Google Shape;1481;p145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거래 관리 페이지 - 거래 내역</a:t>
            </a:r>
            <a:endParaRPr sz="1600"/>
          </a:p>
        </p:txBody>
      </p:sp>
      <p:sp>
        <p:nvSpPr>
          <p:cNvPr id="1482" name="Google Shape;1482;p145"/>
          <p:cNvSpPr/>
          <p:nvPr/>
        </p:nvSpPr>
        <p:spPr>
          <a:xfrm>
            <a:off x="5151825" y="1426300"/>
            <a:ext cx="1461600" cy="4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83" name="Google Shape;1483;p145"/>
          <p:cNvSpPr/>
          <p:nvPr/>
        </p:nvSpPr>
        <p:spPr>
          <a:xfrm>
            <a:off x="4960243" y="133392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pic>
        <p:nvPicPr>
          <p:cNvPr id="1484" name="Google Shape;1484;p14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201075" y="1455300"/>
            <a:ext cx="418325" cy="4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45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072715" y="2610975"/>
            <a:ext cx="3240000" cy="22153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486" name="Google Shape;1486;p145"/>
          <p:cNvCxnSpPr/>
          <p:nvPr/>
        </p:nvCxnSpPr>
        <p:spPr>
          <a:xfrm>
            <a:off x="4973700" y="2384275"/>
            <a:ext cx="622500" cy="2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6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</a:t>
            </a:r>
            <a:r>
              <a:rPr lang="ko"/>
              <a:t> 관리 페이지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14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25" y="552100"/>
            <a:ext cx="6060048" cy="373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47"/>
          <p:cNvSpPr/>
          <p:nvPr/>
        </p:nvSpPr>
        <p:spPr>
          <a:xfrm rot="10800000" flipH="1">
            <a:off x="3993900" y="4111200"/>
            <a:ext cx="597600" cy="126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98" name="Google Shape;1498;p147"/>
          <p:cNvSpPr/>
          <p:nvPr/>
        </p:nvSpPr>
        <p:spPr>
          <a:xfrm>
            <a:off x="4572006" y="4164738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499" name="Google Shape;1499;p147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500" name="Google Shape;1500;p147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(이름, 전화번호, 아이디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이름+아이디)에 맞는 회원을 조회한다. 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가입된 판매자회원 전체를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가입된 모든 판매자회원의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가입정보를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판매자회원의 등급을 변경한다.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1" name="Google Shape;1501;p147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02" name="Google Shape;1502;p147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03" name="Google Shape;1503;p147"/>
          <p:cNvSpPr/>
          <p:nvPr/>
        </p:nvSpPr>
        <p:spPr>
          <a:xfrm>
            <a:off x="1648475" y="1755350"/>
            <a:ext cx="5061900" cy="2335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04" name="Google Shape;1504;p147"/>
          <p:cNvSpPr/>
          <p:nvPr/>
        </p:nvSpPr>
        <p:spPr>
          <a:xfrm>
            <a:off x="1454731" y="1488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505" name="Google Shape;1505;p147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판매자회원 목록</a:t>
            </a:r>
            <a:endParaRPr sz="1600"/>
          </a:p>
        </p:txBody>
      </p:sp>
      <p:sp>
        <p:nvSpPr>
          <p:cNvPr id="1506" name="Google Shape;1506;p147"/>
          <p:cNvSpPr/>
          <p:nvPr/>
        </p:nvSpPr>
        <p:spPr>
          <a:xfrm>
            <a:off x="5233875" y="1442700"/>
            <a:ext cx="1536300" cy="58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07" name="Google Shape;1507;p147"/>
          <p:cNvSpPr/>
          <p:nvPr/>
        </p:nvSpPr>
        <p:spPr>
          <a:xfrm>
            <a:off x="4990687" y="129874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pic>
        <p:nvPicPr>
          <p:cNvPr id="1508" name="Google Shape;1508;p14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250282" y="1497032"/>
            <a:ext cx="500350" cy="4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47"/>
          <p:cNvSpPr/>
          <p:nvPr/>
        </p:nvSpPr>
        <p:spPr>
          <a:xfrm>
            <a:off x="6383850" y="2415775"/>
            <a:ext cx="326400" cy="308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10" name="Google Shape;1510;p147"/>
          <p:cNvSpPr/>
          <p:nvPr/>
        </p:nvSpPr>
        <p:spPr>
          <a:xfrm>
            <a:off x="6172206" y="2335938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48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516" name="Google Shape;1516;p148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“/sellerList” 매핑명에 대한 요청에 응답하여 판매자회원 목록을 조회하는 메서드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요청에 따른 판매자회원 목록을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조회하는 쿼리문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페이지에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쿼리문의 결과를 출력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목록에서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등급을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설정 할 경우,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“/setGrade” 매핑명으로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등급을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변경하는 메서드 호출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-KR" altLang="en-US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등급을 변경하는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쿼리문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7" name="Google Shape;1517;p148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18" name="Google Shape;1518;p148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19" name="Google Shape;1519;p148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2752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판매자회원 목록 조회 소스</a:t>
            </a:r>
            <a:endParaRPr sz="1600"/>
          </a:p>
        </p:txBody>
      </p:sp>
      <p:pic>
        <p:nvPicPr>
          <p:cNvPr id="1520" name="Google Shape;1520;p14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13" y="933159"/>
            <a:ext cx="3960001" cy="14377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521" name="Google Shape;1521;p14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935688" y="552088"/>
            <a:ext cx="2736001" cy="9484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522" name="Google Shape;1522;p14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863688" y="2565962"/>
            <a:ext cx="2880001" cy="118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523" name="Google Shape;1523;p14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705265" y="2434575"/>
            <a:ext cx="3095999" cy="24590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sp>
        <p:nvSpPr>
          <p:cNvPr id="1524" name="Google Shape;1524;p148"/>
          <p:cNvSpPr/>
          <p:nvPr/>
        </p:nvSpPr>
        <p:spPr>
          <a:xfrm>
            <a:off x="5985324" y="851408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525" name="Google Shape;1525;p148"/>
          <p:cNvSpPr/>
          <p:nvPr/>
        </p:nvSpPr>
        <p:spPr>
          <a:xfrm>
            <a:off x="5985337" y="289442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526" name="Google Shape;1526;p148"/>
          <p:cNvSpPr/>
          <p:nvPr/>
        </p:nvSpPr>
        <p:spPr>
          <a:xfrm>
            <a:off x="3235537" y="246749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527" name="Google Shape;1527;p148"/>
          <p:cNvSpPr/>
          <p:nvPr/>
        </p:nvSpPr>
        <p:spPr>
          <a:xfrm>
            <a:off x="3459937" y="1113033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cxnSp>
        <p:nvCxnSpPr>
          <p:cNvPr id="1528" name="Google Shape;1528;p148"/>
          <p:cNvCxnSpPr>
            <a:endCxn id="1522" idx="1"/>
          </p:cNvCxnSpPr>
          <p:nvPr/>
        </p:nvCxnSpPr>
        <p:spPr>
          <a:xfrm rot="10800000" flipH="1">
            <a:off x="1726188" y="3156362"/>
            <a:ext cx="2137500" cy="73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  <p:pic>
        <p:nvPicPr>
          <p:cNvPr id="1529" name="Google Shape;1529;p148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905325" y="3820400"/>
            <a:ext cx="1080000" cy="529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sp>
        <p:nvSpPr>
          <p:cNvPr id="1530" name="Google Shape;1530;p148"/>
          <p:cNvSpPr/>
          <p:nvPr/>
        </p:nvSpPr>
        <p:spPr>
          <a:xfrm>
            <a:off x="5840587" y="377554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cxnSp>
        <p:nvCxnSpPr>
          <p:cNvPr id="1531" name="Google Shape;1531;p148"/>
          <p:cNvCxnSpPr>
            <a:endCxn id="1529" idx="1"/>
          </p:cNvCxnSpPr>
          <p:nvPr/>
        </p:nvCxnSpPr>
        <p:spPr>
          <a:xfrm>
            <a:off x="4421725" y="3502100"/>
            <a:ext cx="483600" cy="5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4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0000" y="558000"/>
            <a:ext cx="6001202" cy="3040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49"/>
          <p:cNvSpPr/>
          <p:nvPr/>
        </p:nvSpPr>
        <p:spPr>
          <a:xfrm rot="10800000" flipH="1">
            <a:off x="3785100" y="2808675"/>
            <a:ext cx="424500" cy="106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38" name="Google Shape;1538;p149"/>
          <p:cNvSpPr/>
          <p:nvPr/>
        </p:nvSpPr>
        <p:spPr>
          <a:xfrm>
            <a:off x="4217986" y="2770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539" name="Google Shape;1539;p149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540" name="Google Shape;1540;p149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(이름, 전화번호, 아이디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이름+아이디)에 맞는 회원을 조회한다. 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검색조건을 선택하지 않고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검색할 경우,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가입된 일반회원 전체를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가입된 모든 일반회원의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가입정보를 출력한다.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1" name="Google Shape;1541;p149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42" name="Google Shape;1542;p149"/>
          <p:cNvCxnSpPr/>
          <p:nvPr/>
        </p:nvCxnSpPr>
        <p:spPr>
          <a:xfrm>
            <a:off x="698195" y="35375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43" name="Google Shape;1543;p149"/>
          <p:cNvSpPr/>
          <p:nvPr/>
        </p:nvSpPr>
        <p:spPr>
          <a:xfrm>
            <a:off x="1560675" y="1628275"/>
            <a:ext cx="4686600" cy="114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44" name="Google Shape;1544;p149"/>
          <p:cNvSpPr/>
          <p:nvPr/>
        </p:nvSpPr>
        <p:spPr>
          <a:xfrm>
            <a:off x="1454731" y="1488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545" name="Google Shape;1545;p149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일반회원 목록</a:t>
            </a:r>
            <a:endParaRPr sz="1600"/>
          </a:p>
        </p:txBody>
      </p:sp>
      <p:sp>
        <p:nvSpPr>
          <p:cNvPr id="1546" name="Google Shape;1546;p149"/>
          <p:cNvSpPr/>
          <p:nvPr/>
        </p:nvSpPr>
        <p:spPr>
          <a:xfrm>
            <a:off x="4836475" y="1361750"/>
            <a:ext cx="1488600" cy="552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47" name="Google Shape;1547;p149"/>
          <p:cNvSpPr/>
          <p:nvPr/>
        </p:nvSpPr>
        <p:spPr>
          <a:xfrm>
            <a:off x="4669480" y="121780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pic>
        <p:nvPicPr>
          <p:cNvPr id="1548" name="Google Shape;1548;p14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896000" y="1429200"/>
            <a:ext cx="432000" cy="42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4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560600" y="3165926"/>
            <a:ext cx="4320001" cy="14439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550" name="Google Shape;1550;p149"/>
          <p:cNvCxnSpPr/>
          <p:nvPr/>
        </p:nvCxnSpPr>
        <p:spPr>
          <a:xfrm flipH="1">
            <a:off x="2617725" y="2780450"/>
            <a:ext cx="254700" cy="44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50"/>
          <p:cNvSpPr txBox="1"/>
          <p:nvPr>
            <p:ph type="ctrTitle"/>
          </p:nvPr>
        </p:nvSpPr>
        <p:spPr>
          <a:xfrm>
            <a:off x="591025" y="21523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</a:t>
            </a:r>
            <a:r>
              <a:rPr lang="ko"/>
              <a:t> 관리 페이지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5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05275" y="552000"/>
            <a:ext cx="6100849" cy="459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51"/>
          <p:cNvSpPr/>
          <p:nvPr/>
        </p:nvSpPr>
        <p:spPr>
          <a:xfrm>
            <a:off x="4287461" y="31274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562" name="Google Shape;1562;p151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563" name="Google Shape;1563;p151"/>
          <p:cNvSpPr/>
          <p:nvPr/>
        </p:nvSpPr>
        <p:spPr>
          <a:xfrm>
            <a:off x="1865000" y="2097475"/>
            <a:ext cx="4736400" cy="67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64" name="Google Shape;1564;p151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문의게시판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페이지</a:t>
            </a: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게시글번호, 작성자, 제목, 처리상태, 등록일시 정보를 출력합니다.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 시 ‘판매자회원 문의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상세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보기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페이지’로 이동합니다.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판매자회원 문의게시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(제목,내용, 문의번호, 제목+내용)에 맞는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문의게시글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조회한다. 검색조건을 선택하지 않고 검색할 경우,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문의게시글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5" name="Google Shape;1565;p151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66" name="Google Shape;1566;p151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67" name="Google Shape;1567;p151"/>
          <p:cNvSpPr/>
          <p:nvPr/>
        </p:nvSpPr>
        <p:spPr>
          <a:xfrm>
            <a:off x="4572006" y="18328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568" name="Google Shape;1568;p151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문의게시판</a:t>
            </a:r>
            <a:endParaRPr sz="1600"/>
          </a:p>
        </p:txBody>
      </p:sp>
      <p:sp>
        <p:nvSpPr>
          <p:cNvPr id="1569" name="Google Shape;1569;p151"/>
          <p:cNvSpPr/>
          <p:nvPr/>
        </p:nvSpPr>
        <p:spPr>
          <a:xfrm>
            <a:off x="4804075" y="1754450"/>
            <a:ext cx="1797300" cy="67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70" name="Google Shape;1570;p151"/>
          <p:cNvSpPr/>
          <p:nvPr/>
        </p:nvSpPr>
        <p:spPr>
          <a:xfrm>
            <a:off x="1865005" y="18328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571" name="Google Shape;1571;p151"/>
          <p:cNvSpPr/>
          <p:nvPr/>
        </p:nvSpPr>
        <p:spPr>
          <a:xfrm>
            <a:off x="3531411" y="251318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572" name="Google Shape;1572;p151"/>
          <p:cNvPicPr/>
          <p:nvPr/>
        </p:nvPicPr>
        <p:blipFill rotWithShape="1">
          <a:blip r:embed="rId4">
            <a:alphaModFix/>
          </a:blip>
          <a:srcRect t="20390" r="41470"/>
          <a:stretch>
            <a:fillRect/>
          </a:stretch>
        </p:blipFill>
        <p:spPr>
          <a:xfrm>
            <a:off x="4804075" y="1756675"/>
            <a:ext cx="529075" cy="6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51"/>
          <p:cNvSpPr/>
          <p:nvPr/>
        </p:nvSpPr>
        <p:spPr>
          <a:xfrm rot="10800000" flipH="1">
            <a:off x="4072500" y="2877101"/>
            <a:ext cx="654300" cy="20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(일반회원 이용)</a:t>
            </a:r>
            <a:endParaRPr sz="1555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2.구매 페이지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주문 내역 : 상품명+ 표지 이미지+ 주문 금액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이용약관 동의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 동의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 14세 이상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개인정보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기타등등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약관 미동의시 결제 불가능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결제하기 버튼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결제하기 버튼 클릭 시, 결제완료 페이지로 이동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3.결제완료 페이지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결제 내역 : 주문한 상품 + 주문 금액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작품 보기 : 마이페이지에 ‘구매내역’ 으로 이동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Google Shape;1578;p152"/>
          <p:cNvPicPr/>
          <p:nvPr/>
        </p:nvPicPr>
        <p:blipFill rotWithShape="1">
          <a:blip r:embed="rId3">
            <a:alphaModFix/>
          </a:blip>
          <a:srcRect r="11930"/>
          <a:stretch>
            <a:fillRect/>
          </a:stretch>
        </p:blipFill>
        <p:spPr>
          <a:xfrm>
            <a:off x="710125" y="552000"/>
            <a:ext cx="6142950" cy="44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152"/>
          <p:cNvSpPr/>
          <p:nvPr/>
        </p:nvSpPr>
        <p:spPr>
          <a:xfrm>
            <a:off x="1472575" y="1110100"/>
            <a:ext cx="5380500" cy="280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80" name="Google Shape;1580;p152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581" name="Google Shape;1581;p152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문의게시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상세보기 페이지.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판매자회원이 작성한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정보를 출력합니다.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(게시글번호, 작성자,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제목,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내용, 등록일시)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‘목록으로’ 버튼 클릭 시 ‘판매자 회원 문의게시판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페이지’로 이동합니다.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덧글 을 입력하여 덧글을 남길 수 있습니다.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2" name="Google Shape;1582;p152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83" name="Google Shape;1583;p152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84" name="Google Shape;1584;p152"/>
          <p:cNvSpPr/>
          <p:nvPr/>
        </p:nvSpPr>
        <p:spPr>
          <a:xfrm rot="10800000" flipH="1">
            <a:off x="1472575" y="4136549"/>
            <a:ext cx="5128800" cy="414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85" name="Google Shape;1585;p152"/>
          <p:cNvSpPr/>
          <p:nvPr/>
        </p:nvSpPr>
        <p:spPr>
          <a:xfrm>
            <a:off x="1198756" y="40685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586" name="Google Shape;1586;p152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809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문의게시판 상세보기</a:t>
            </a:r>
            <a:endParaRPr sz="1600"/>
          </a:p>
        </p:txBody>
      </p:sp>
      <p:sp>
        <p:nvSpPr>
          <p:cNvPr id="1587" name="Google Shape;1587;p152"/>
          <p:cNvSpPr/>
          <p:nvPr/>
        </p:nvSpPr>
        <p:spPr>
          <a:xfrm>
            <a:off x="1472580" y="8553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588" name="Google Shape;1588;p152"/>
          <p:cNvSpPr/>
          <p:nvPr/>
        </p:nvSpPr>
        <p:spPr>
          <a:xfrm>
            <a:off x="3821211" y="377131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15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012775" y="3972800"/>
            <a:ext cx="5781401" cy="8917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594" name="Google Shape;1594;p15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026000" y="3098925"/>
            <a:ext cx="5781399" cy="75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595" name="Google Shape;1595;p153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1026000" y="2184525"/>
            <a:ext cx="5781399" cy="69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sp>
        <p:nvSpPr>
          <p:cNvPr id="1596" name="Google Shape;1596;p153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597" name="Google Shape;1597;p153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598" name="Google Shape;1598;p153"/>
          <p:cNvCxnSpPr/>
          <p:nvPr/>
        </p:nvCxnSpPr>
        <p:spPr>
          <a:xfrm>
            <a:off x="705270" y="30480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599" name="Google Shape;1599;p153"/>
          <p:cNvSpPr/>
          <p:nvPr/>
        </p:nvSpPr>
        <p:spPr>
          <a:xfrm>
            <a:off x="786331" y="1370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600" name="Google Shape;1600;p153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66093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문의게시판 상세보기(덧글)</a:t>
            </a:r>
            <a:endParaRPr sz="1600"/>
          </a:p>
        </p:txBody>
      </p:sp>
      <p:sp>
        <p:nvSpPr>
          <p:cNvPr id="1601" name="Google Shape;1601;p153"/>
          <p:cNvSpPr/>
          <p:nvPr/>
        </p:nvSpPr>
        <p:spPr>
          <a:xfrm>
            <a:off x="786330" y="6282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602" name="Google Shape;1602;p153"/>
          <p:cNvSpPr/>
          <p:nvPr/>
        </p:nvSpPr>
        <p:spPr>
          <a:xfrm>
            <a:off x="781481" y="30538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pic>
        <p:nvPicPr>
          <p:cNvPr id="1603" name="Google Shape;1603;p153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024675" y="1321429"/>
            <a:ext cx="1934660" cy="68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53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857235" y="1321460"/>
            <a:ext cx="1948885" cy="68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53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948030" y="1321444"/>
            <a:ext cx="1916530" cy="689308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</a:ln>
        </p:spPr>
      </p:pic>
      <p:pic>
        <p:nvPicPr>
          <p:cNvPr id="1606" name="Google Shape;1606;p153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2916300" y="1321444"/>
            <a:ext cx="1930250" cy="689339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miter/>
          </a:ln>
        </p:spPr>
      </p:pic>
      <p:sp>
        <p:nvSpPr>
          <p:cNvPr id="1607" name="Google Shape;1607;p153"/>
          <p:cNvSpPr/>
          <p:nvPr/>
        </p:nvSpPr>
        <p:spPr>
          <a:xfrm>
            <a:off x="781481" y="22273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608" name="Google Shape;1608;p153"/>
          <p:cNvSpPr/>
          <p:nvPr/>
        </p:nvSpPr>
        <p:spPr>
          <a:xfrm>
            <a:off x="2215631" y="23119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609" name="Google Shape;1609;p153"/>
          <p:cNvSpPr/>
          <p:nvPr/>
        </p:nvSpPr>
        <p:spPr>
          <a:xfrm>
            <a:off x="781481" y="3994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7</a:t>
            </a:r>
            <a:endParaRPr sz="1100"/>
          </a:p>
        </p:txBody>
      </p:sp>
      <p:sp>
        <p:nvSpPr>
          <p:cNvPr id="1610" name="Google Shape;1610;p153"/>
          <p:cNvSpPr/>
          <p:nvPr/>
        </p:nvSpPr>
        <p:spPr>
          <a:xfrm>
            <a:off x="5060456" y="4369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8</a:t>
            </a:r>
            <a:endParaRPr sz="1100"/>
          </a:p>
        </p:txBody>
      </p:sp>
      <p:sp>
        <p:nvSpPr>
          <p:cNvPr id="1611" name="Google Shape;1611;p153"/>
          <p:cNvSpPr/>
          <p:nvPr/>
        </p:nvSpPr>
        <p:spPr>
          <a:xfrm rot="10800000" flipH="1">
            <a:off x="1998025" y="2508075"/>
            <a:ext cx="6513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2" name="Google Shape;1612;p153"/>
          <p:cNvSpPr/>
          <p:nvPr/>
        </p:nvSpPr>
        <p:spPr>
          <a:xfrm rot="10800000" flipH="1">
            <a:off x="4847000" y="4578500"/>
            <a:ext cx="6513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3" name="Google Shape;1613;p153"/>
          <p:cNvSpPr/>
          <p:nvPr/>
        </p:nvSpPr>
        <p:spPr>
          <a:xfrm rot="10800000" flipH="1">
            <a:off x="1195750" y="3676825"/>
            <a:ext cx="13722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4" name="Google Shape;1614;p153"/>
          <p:cNvSpPr/>
          <p:nvPr/>
        </p:nvSpPr>
        <p:spPr>
          <a:xfrm>
            <a:off x="1948031" y="3648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6</a:t>
            </a:r>
            <a:endParaRPr sz="1100"/>
          </a:p>
        </p:txBody>
      </p:sp>
      <p:sp>
        <p:nvSpPr>
          <p:cNvPr id="1615" name="Google Shape;1615;p153"/>
          <p:cNvSpPr txBox="1">
            <a:spLocks noGrp="1"/>
          </p:cNvSpPr>
          <p:nvPr>
            <p:ph type="body" idx="1"/>
          </p:nvPr>
        </p:nvSpPr>
        <p:spPr>
          <a:xfrm>
            <a:off x="6835890" y="580355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댓글 내용을 입력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하여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덧글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등록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할 수 있습니다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댓글내용을 입력을 안하고 ‘저장하기’ 버튼을 클릭 시 Alert 메세지 창이 출력됩니다. 모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입력 시 “댓글 등록 완료”  Alert 메세지 창 출력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작성한 댓글 출력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‘수정하기’ , ‘삭제하기’ 버튼을 클릭하여 댓글을 수정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삭제 가능합니다.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 및 삭제는 덧글 작성 할 때 입력한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비밀번호를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후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가능합니다.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비밀번호를 입력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하고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‘확인’ 버튼을 클릭하여 수정 및 삭제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할 수 있으며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‘삭제’ 버튼 클릭 시 Alert 창 출력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비밀번호 확인 후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텍스트 내용을 수정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‘수정완료’ 버튼을 클릭 시 댓글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수정이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됩니다. ‘수정취소’ 버튼을 클릭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하면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댓글 수정이 취소됩니다.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53"/>
          <p:cNvSpPr/>
          <p:nvPr/>
        </p:nvSpPr>
        <p:spPr>
          <a:xfrm rot="10800000" flipH="1">
            <a:off x="1024700" y="1321375"/>
            <a:ext cx="5784000" cy="69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17" name="Google Shape;1617;p153"/>
          <p:cNvSpPr/>
          <p:nvPr/>
        </p:nvSpPr>
        <p:spPr>
          <a:xfrm>
            <a:off x="4949931" y="70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618" name="Google Shape;1618;p153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4062849" y="3601787"/>
            <a:ext cx="2705552" cy="2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619" name="Google Shape;1619;p153"/>
          <p:cNvCxnSpPr>
            <a:stCxn id="1614" idx="6"/>
            <a:endCxn id="1618" idx="1"/>
          </p:cNvCxnSpPr>
          <p:nvPr/>
        </p:nvCxnSpPr>
        <p:spPr>
          <a:xfrm rot="10800000" flipH="1">
            <a:off x="2172431" y="3706066"/>
            <a:ext cx="1890300" cy="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cxnSp>
      <p:pic>
        <p:nvPicPr>
          <p:cNvPr id="1620" name="Google Shape;1620;p153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5129295" y="3127188"/>
            <a:ext cx="1639109" cy="474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621" name="Google Shape;1621;p153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1010725" y="584475"/>
            <a:ext cx="5797973" cy="55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622" name="Google Shape;1622;p153"/>
          <p:cNvCxnSpPr>
            <a:stCxn id="1614" idx="6"/>
            <a:endCxn id="1620" idx="1"/>
          </p:cNvCxnSpPr>
          <p:nvPr/>
        </p:nvCxnSpPr>
        <p:spPr>
          <a:xfrm rot="10800000" flipH="1">
            <a:off x="2172431" y="3364366"/>
            <a:ext cx="2956800" cy="38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5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25" y="552100"/>
            <a:ext cx="6096000" cy="45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54"/>
          <p:cNvSpPr/>
          <p:nvPr/>
        </p:nvSpPr>
        <p:spPr>
          <a:xfrm>
            <a:off x="4220861" y="32606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629" name="Google Shape;1629;p154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630" name="Google Shape;1630;p154"/>
          <p:cNvSpPr/>
          <p:nvPr/>
        </p:nvSpPr>
        <p:spPr>
          <a:xfrm>
            <a:off x="1865000" y="2097475"/>
            <a:ext cx="4736400" cy="831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31" name="Google Shape;1631;p154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 lnSpcReduction="10000"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문의게시판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페이지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게시글번호, 작성자, 제목, 처리상태,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등록일시 정보를 출력합니다.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 시 ‘일반회원 문의게시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상세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보기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페이지’로 이동합니다.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문의게시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중 검색조건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(제목,내용, 문의번호, 제목+내용)에 맞는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문의게시글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조회한다. 검색조건을 선택하지 않고 검색할 경우,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문의게시글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전체 목록을 조회한다.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023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2" name="Google Shape;1632;p154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633" name="Google Shape;1633;p154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634" name="Google Shape;1634;p154"/>
          <p:cNvSpPr/>
          <p:nvPr/>
        </p:nvSpPr>
        <p:spPr>
          <a:xfrm>
            <a:off x="4572006" y="18328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635" name="Google Shape;1635;p154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문의게시판</a:t>
            </a:r>
            <a:endParaRPr sz="1600"/>
          </a:p>
        </p:txBody>
      </p:sp>
      <p:sp>
        <p:nvSpPr>
          <p:cNvPr id="1636" name="Google Shape;1636;p154"/>
          <p:cNvSpPr/>
          <p:nvPr/>
        </p:nvSpPr>
        <p:spPr>
          <a:xfrm>
            <a:off x="4880275" y="1754450"/>
            <a:ext cx="1750800" cy="67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37" name="Google Shape;1637;p154"/>
          <p:cNvSpPr/>
          <p:nvPr/>
        </p:nvSpPr>
        <p:spPr>
          <a:xfrm>
            <a:off x="1865005" y="18328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638" name="Google Shape;1638;p154"/>
          <p:cNvSpPr/>
          <p:nvPr/>
        </p:nvSpPr>
        <p:spPr>
          <a:xfrm>
            <a:off x="3324211" y="266861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639" name="Google Shape;1639;p154"/>
          <p:cNvPicPr/>
          <p:nvPr/>
        </p:nvPicPr>
        <p:blipFill rotWithShape="1">
          <a:blip r:embed="rId4">
            <a:alphaModFix/>
          </a:blip>
          <a:srcRect t="20390" r="41470"/>
          <a:stretch>
            <a:fillRect/>
          </a:stretch>
        </p:blipFill>
        <p:spPr>
          <a:xfrm>
            <a:off x="4880275" y="1756675"/>
            <a:ext cx="529075" cy="6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54"/>
          <p:cNvSpPr/>
          <p:nvPr/>
        </p:nvSpPr>
        <p:spPr>
          <a:xfrm rot="10800000" flipH="1">
            <a:off x="4005900" y="3011726"/>
            <a:ext cx="654300" cy="207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55"/>
          <p:cNvPicPr/>
          <p:nvPr/>
        </p:nvPicPr>
        <p:blipFill rotWithShape="1">
          <a:blip r:embed="rId3">
            <a:alphaModFix/>
          </a:blip>
          <a:srcRect r="11190"/>
          <a:stretch>
            <a:fillRect/>
          </a:stretch>
        </p:blipFill>
        <p:spPr>
          <a:xfrm>
            <a:off x="710050" y="552050"/>
            <a:ext cx="6143027" cy="44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55"/>
          <p:cNvSpPr/>
          <p:nvPr/>
        </p:nvSpPr>
        <p:spPr>
          <a:xfrm>
            <a:off x="1472575" y="1110100"/>
            <a:ext cx="5380500" cy="280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47" name="Google Shape;1647;p155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648" name="Google Shape;1648;p155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문의게시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상세보기 페이지.</a:t>
            </a:r>
            <a:b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일반회원이 작성한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정보를 출력합니다.(게시글번호, 작성자,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제목, 게시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글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내용, 등록일시)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‘목록으로’ 버튼 클릭 시 ‘일반회원 문의게시판 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페이지’로 이동합니다.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덧글을 입력하여 덧글을 남길 수 있습니다.</a:t>
            </a:r>
            <a:endParaRPr lang="ko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9" name="Google Shape;1649;p155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650" name="Google Shape;1650;p155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651" name="Google Shape;1651;p155"/>
          <p:cNvSpPr/>
          <p:nvPr/>
        </p:nvSpPr>
        <p:spPr>
          <a:xfrm rot="10800000" flipH="1">
            <a:off x="1472575" y="4136549"/>
            <a:ext cx="5128800" cy="414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52" name="Google Shape;1652;p155"/>
          <p:cNvSpPr/>
          <p:nvPr/>
        </p:nvSpPr>
        <p:spPr>
          <a:xfrm>
            <a:off x="1198756" y="40685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653" name="Google Shape;1653;p155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8098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문의게시판 상세보기</a:t>
            </a:r>
            <a:endParaRPr sz="1600"/>
          </a:p>
        </p:txBody>
      </p:sp>
      <p:sp>
        <p:nvSpPr>
          <p:cNvPr id="1654" name="Google Shape;1654;p155"/>
          <p:cNvSpPr/>
          <p:nvPr/>
        </p:nvSpPr>
        <p:spPr>
          <a:xfrm>
            <a:off x="1472580" y="8553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655" name="Google Shape;1655;p155"/>
          <p:cNvSpPr/>
          <p:nvPr/>
        </p:nvSpPr>
        <p:spPr>
          <a:xfrm>
            <a:off x="3821211" y="377131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56"/>
          <p:cNvSpPr txBox="1">
            <a:spLocks noGrp="1"/>
          </p:cNvSpPr>
          <p:nvPr>
            <p:ph type="body" idx="1"/>
          </p:nvPr>
        </p:nvSpPr>
        <p:spPr>
          <a:xfrm>
            <a:off x="6821008" y="572616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댓글 내용을 입력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하여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덧글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등록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할 수 있습니다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작성자, 비밀번호, 댓글내용을 입력을 안하고 ‘저장하기’ 버튼을 클릭 시 Alert 메세지 창이 출력됩니다. 모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입력 시 “댓글 등록 완료”  Alert 메세지 창 출력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작성한 댓글 출력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‘수정하기’ , ‘삭제하기’ 버튼을 클릭하여 댓글을 수정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삭제 가능합니다.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 및 삭제는 덧글 작성 할 때 입력한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비밀번호를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확인 후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가능합니다.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비밀번호를 입력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하고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‘확인’ 버튼을 클릭하여 수정 및 삭제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할 수 있으며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‘삭제’ 버튼 클릭 시 Alert 창 출력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비밀번호 확인 후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텍스트 내용을 수정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‘수정완료’ 버튼을 클릭 시 댓글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수정이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됩니다. ‘수정취소’ 버튼을 클릭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하면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댓글 수정이 취소됩니다.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156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661" name="Google Shape;1661;p156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662" name="Google Shape;1662;p156"/>
          <p:cNvCxnSpPr/>
          <p:nvPr/>
        </p:nvCxnSpPr>
        <p:spPr>
          <a:xfrm>
            <a:off x="705270" y="30480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663" name="Google Shape;1663;p156"/>
          <p:cNvSpPr/>
          <p:nvPr/>
        </p:nvSpPr>
        <p:spPr>
          <a:xfrm>
            <a:off x="786331" y="1370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664" name="Google Shape;1664;p156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66093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문의게시판 상세보기(덧글)</a:t>
            </a:r>
            <a:endParaRPr sz="1600"/>
          </a:p>
        </p:txBody>
      </p:sp>
      <p:sp>
        <p:nvSpPr>
          <p:cNvPr id="1665" name="Google Shape;1665;p156"/>
          <p:cNvSpPr/>
          <p:nvPr/>
        </p:nvSpPr>
        <p:spPr>
          <a:xfrm>
            <a:off x="786330" y="6282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666" name="Google Shape;1666;p156"/>
          <p:cNvSpPr/>
          <p:nvPr/>
        </p:nvSpPr>
        <p:spPr>
          <a:xfrm>
            <a:off x="781481" y="30538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pic>
        <p:nvPicPr>
          <p:cNvPr id="1667" name="Google Shape;1667;p15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024675" y="650900"/>
            <a:ext cx="5781446" cy="5181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668" name="Google Shape;1668;p15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024675" y="1321429"/>
            <a:ext cx="1934660" cy="68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5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857235" y="1321460"/>
            <a:ext cx="1948885" cy="68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5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024710" y="2985965"/>
            <a:ext cx="5781415" cy="8893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671" name="Google Shape;1671;p15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1024703" y="3951532"/>
            <a:ext cx="5781416" cy="94609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pic>
        <p:nvPicPr>
          <p:cNvPr id="1672" name="Google Shape;1672;p156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948030" y="1321444"/>
            <a:ext cx="1916530" cy="689308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</a:ln>
        </p:spPr>
      </p:pic>
      <p:pic>
        <p:nvPicPr>
          <p:cNvPr id="1673" name="Google Shape;1673;p156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2916300" y="1321444"/>
            <a:ext cx="1930250" cy="689339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miter/>
          </a:ln>
        </p:spPr>
      </p:pic>
      <p:pic>
        <p:nvPicPr>
          <p:cNvPr id="1674" name="Google Shape;1674;p156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1024675" y="2163168"/>
            <a:ext cx="5781416" cy="7480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sp>
        <p:nvSpPr>
          <p:cNvPr id="1675" name="Google Shape;1675;p156"/>
          <p:cNvSpPr/>
          <p:nvPr/>
        </p:nvSpPr>
        <p:spPr>
          <a:xfrm>
            <a:off x="781481" y="22273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676" name="Google Shape;1676;p156"/>
          <p:cNvSpPr/>
          <p:nvPr/>
        </p:nvSpPr>
        <p:spPr>
          <a:xfrm>
            <a:off x="2215631" y="23881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677" name="Google Shape;1677;p156"/>
          <p:cNvSpPr/>
          <p:nvPr/>
        </p:nvSpPr>
        <p:spPr>
          <a:xfrm>
            <a:off x="781481" y="3994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7</a:t>
            </a:r>
            <a:endParaRPr sz="1100"/>
          </a:p>
        </p:txBody>
      </p:sp>
      <p:sp>
        <p:nvSpPr>
          <p:cNvPr id="1678" name="Google Shape;1678;p156"/>
          <p:cNvSpPr/>
          <p:nvPr/>
        </p:nvSpPr>
        <p:spPr>
          <a:xfrm>
            <a:off x="5060456" y="4369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8</a:t>
            </a:r>
            <a:endParaRPr sz="1100"/>
          </a:p>
        </p:txBody>
      </p:sp>
      <p:sp>
        <p:nvSpPr>
          <p:cNvPr id="1679" name="Google Shape;1679;p156"/>
          <p:cNvSpPr/>
          <p:nvPr/>
        </p:nvSpPr>
        <p:spPr>
          <a:xfrm rot="10800000" flipH="1">
            <a:off x="1998025" y="2584275"/>
            <a:ext cx="6513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0" name="Google Shape;1680;p156"/>
          <p:cNvSpPr/>
          <p:nvPr/>
        </p:nvSpPr>
        <p:spPr>
          <a:xfrm rot="10800000" flipH="1">
            <a:off x="4847000" y="4578500"/>
            <a:ext cx="6513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1" name="Google Shape;1681;p156"/>
          <p:cNvSpPr/>
          <p:nvPr/>
        </p:nvSpPr>
        <p:spPr>
          <a:xfrm rot="10800000" flipH="1">
            <a:off x="1195750" y="3676825"/>
            <a:ext cx="1372200" cy="152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2" name="Google Shape;1682;p156"/>
          <p:cNvSpPr/>
          <p:nvPr/>
        </p:nvSpPr>
        <p:spPr>
          <a:xfrm>
            <a:off x="1948031" y="3648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6</a:t>
            </a:r>
            <a:endParaRPr sz="1100"/>
          </a:p>
        </p:txBody>
      </p:sp>
      <p:sp>
        <p:nvSpPr>
          <p:cNvPr id="1684" name="Google Shape;1684;p156"/>
          <p:cNvSpPr/>
          <p:nvPr/>
        </p:nvSpPr>
        <p:spPr>
          <a:xfrm rot="10800000" flipH="1">
            <a:off x="1024700" y="1321375"/>
            <a:ext cx="5784000" cy="69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85" name="Google Shape;1685;p156"/>
          <p:cNvSpPr/>
          <p:nvPr/>
        </p:nvSpPr>
        <p:spPr>
          <a:xfrm>
            <a:off x="4949931" y="708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pic>
        <p:nvPicPr>
          <p:cNvPr id="1686" name="Google Shape;1686;p156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4062849" y="3601787"/>
            <a:ext cx="2705552" cy="2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687" name="Google Shape;1687;p156"/>
          <p:cNvCxnSpPr>
            <a:stCxn id="1682" idx="6"/>
            <a:endCxn id="1686" idx="1"/>
          </p:cNvCxnSpPr>
          <p:nvPr/>
        </p:nvCxnSpPr>
        <p:spPr>
          <a:xfrm rot="10800000" flipH="1">
            <a:off x="2172431" y="3706066"/>
            <a:ext cx="1890300" cy="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cxnSp>
      <p:pic>
        <p:nvPicPr>
          <p:cNvPr id="1688" name="Google Shape;1688;p156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5129295" y="3127188"/>
            <a:ext cx="1639109" cy="474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</a:ln>
        </p:spPr>
      </p:pic>
      <p:cxnSp>
        <p:nvCxnSpPr>
          <p:cNvPr id="1689" name="Google Shape;1689;p156"/>
          <p:cNvCxnSpPr>
            <a:stCxn id="1682" idx="6"/>
            <a:endCxn id="1688" idx="1"/>
          </p:cNvCxnSpPr>
          <p:nvPr/>
        </p:nvCxnSpPr>
        <p:spPr>
          <a:xfrm rot="10800000" flipH="1">
            <a:off x="2172431" y="3364366"/>
            <a:ext cx="2956800" cy="38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15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05275" y="552100"/>
            <a:ext cx="6043651" cy="43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57"/>
          <p:cNvSpPr/>
          <p:nvPr/>
        </p:nvSpPr>
        <p:spPr>
          <a:xfrm rot="10800000" flipH="1">
            <a:off x="4037355" y="2762697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96" name="Google Shape;1696;p157"/>
          <p:cNvSpPr/>
          <p:nvPr/>
        </p:nvSpPr>
        <p:spPr>
          <a:xfrm>
            <a:off x="4252311" y="29696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1697" name="Google Shape;1697;p157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698" name="Google Shape;1698;p157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2667438"/>
          </a:xfrm>
          <a:prstGeom prst="rect">
            <a:avLst/>
          </a:prstGeom>
          <a:solidFill>
            <a:schemeClr val="lt1"/>
          </a:solidFill>
        </p:spPr>
        <p:txBody>
          <a:bodyPr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공지사항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목록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글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등록일시, 작성자 정보를 출력합니다.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 시 ‘판매자 회원 공지사항 상세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보기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페이지’로 이동합니다. 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회원 공지사항 중 검색조건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(공지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 글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작성자, 제목+작성자) 에 맞는 공지사항을 조회한다. 검색조건을 선택하지 않고 검색할 경우, 공지사항 전체 목록을 조회한다.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‘글쓰기’ 버튼을 클릭 시 ‘판매자 회원 공지사항 등록’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25000"/>
              <a:buNone/>
              <a:defRPr/>
            </a:pP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ct val="25000"/>
              <a:buNone/>
              <a:defRPr/>
            </a:pP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9" name="Google Shape;1699;p157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00" name="Google Shape;1700;p157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01" name="Google Shape;1701;p157"/>
          <p:cNvSpPr/>
          <p:nvPr/>
        </p:nvSpPr>
        <p:spPr>
          <a:xfrm>
            <a:off x="1931600" y="1997625"/>
            <a:ext cx="4662600" cy="4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02" name="Google Shape;1702;p157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공지사항</a:t>
            </a:r>
            <a:endParaRPr sz="1600"/>
          </a:p>
        </p:txBody>
      </p:sp>
      <p:sp>
        <p:nvSpPr>
          <p:cNvPr id="1703" name="Google Shape;1703;p157"/>
          <p:cNvSpPr/>
          <p:nvPr/>
        </p:nvSpPr>
        <p:spPr>
          <a:xfrm>
            <a:off x="4691650" y="1688750"/>
            <a:ext cx="1902600" cy="73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04" name="Google Shape;1704;p157"/>
          <p:cNvSpPr/>
          <p:nvPr/>
        </p:nvSpPr>
        <p:spPr>
          <a:xfrm rot="10800000" flipH="1">
            <a:off x="6298000" y="2599975"/>
            <a:ext cx="399600" cy="19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05" name="Google Shape;1705;p157"/>
          <p:cNvSpPr/>
          <p:nvPr/>
        </p:nvSpPr>
        <p:spPr>
          <a:xfrm>
            <a:off x="6018061" y="261681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706" name="Google Shape;1706;p15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91650" y="1704950"/>
            <a:ext cx="654300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57"/>
          <p:cNvSpPr/>
          <p:nvPr/>
        </p:nvSpPr>
        <p:spPr>
          <a:xfrm>
            <a:off x="4419606" y="1756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08" name="Google Shape;1708;p157"/>
          <p:cNvSpPr/>
          <p:nvPr/>
        </p:nvSpPr>
        <p:spPr>
          <a:xfrm>
            <a:off x="1865005" y="1756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709" name="Google Shape;1709;p157"/>
          <p:cNvSpPr/>
          <p:nvPr/>
        </p:nvSpPr>
        <p:spPr>
          <a:xfrm>
            <a:off x="2779236" y="225416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6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25" y="552100"/>
            <a:ext cx="5987476" cy="43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60"/>
          <p:cNvSpPr/>
          <p:nvPr/>
        </p:nvSpPr>
        <p:spPr>
          <a:xfrm>
            <a:off x="1931600" y="1729025"/>
            <a:ext cx="4558800" cy="2400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54" name="Google Shape;1754;p160"/>
          <p:cNvSpPr/>
          <p:nvPr/>
        </p:nvSpPr>
        <p:spPr>
          <a:xfrm rot="10800000" flipH="1">
            <a:off x="3615500" y="3885400"/>
            <a:ext cx="4476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55" name="Google Shape;1755;p160"/>
          <p:cNvSpPr/>
          <p:nvPr/>
        </p:nvSpPr>
        <p:spPr>
          <a:xfrm>
            <a:off x="3482636" y="42102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56" name="Google Shape;1756;p160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757" name="Google Shape;1757;p160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등록 페이지</a:t>
            </a: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‘파일선택’ 버튼을 클릭해서 파일을 업로드 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‘저장’ 버튼을 클릭하여 판매자 회원 공지사항을 등록한다. 버튼 클릭시 Alert 창 출력한다.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‘판매자 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8" name="Google Shape;1758;p160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59" name="Google Shape;1759;p160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60" name="Google Shape;1760;p160"/>
          <p:cNvSpPr/>
          <p:nvPr/>
        </p:nvSpPr>
        <p:spPr>
          <a:xfrm>
            <a:off x="1931606" y="14155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761" name="Google Shape;1761;p160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공지사항 등록</a:t>
            </a:r>
            <a:endParaRPr sz="1600"/>
          </a:p>
        </p:txBody>
      </p:sp>
      <p:sp>
        <p:nvSpPr>
          <p:cNvPr id="1762" name="Google Shape;1762;p160"/>
          <p:cNvSpPr/>
          <p:nvPr/>
        </p:nvSpPr>
        <p:spPr>
          <a:xfrm rot="10800000" flipH="1">
            <a:off x="3760500" y="4203325"/>
            <a:ext cx="450600" cy="22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63" name="Google Shape;1763;p160"/>
          <p:cNvSpPr/>
          <p:nvPr/>
        </p:nvSpPr>
        <p:spPr>
          <a:xfrm>
            <a:off x="3309411" y="38640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764" name="Google Shape;1764;p160"/>
          <p:cNvSpPr/>
          <p:nvPr/>
        </p:nvSpPr>
        <p:spPr>
          <a:xfrm>
            <a:off x="4752986" y="42102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765" name="Google Shape;1765;p160"/>
          <p:cNvSpPr/>
          <p:nvPr/>
        </p:nvSpPr>
        <p:spPr>
          <a:xfrm rot="10800000" flipH="1">
            <a:off x="4211088" y="4203325"/>
            <a:ext cx="450600" cy="22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766" name="Google Shape;1766;p16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60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68" name="Google Shape;1768;p160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58"/>
          <p:cNvPicPr/>
          <p:nvPr/>
        </p:nvPicPr>
        <p:blipFill rotWithShape="1">
          <a:blip r:embed="rId3">
            <a:alphaModFix/>
          </a:blip>
          <a:srcRect r="-5970"/>
          <a:stretch>
            <a:fillRect/>
          </a:stretch>
        </p:blipFill>
        <p:spPr>
          <a:xfrm>
            <a:off x="705275" y="552000"/>
            <a:ext cx="6464914" cy="45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58"/>
          <p:cNvSpPr/>
          <p:nvPr/>
        </p:nvSpPr>
        <p:spPr>
          <a:xfrm>
            <a:off x="3959011" y="4309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16" name="Google Shape;1716;p158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717" name="Google Shape;1717;p158"/>
          <p:cNvSpPr/>
          <p:nvPr/>
        </p:nvSpPr>
        <p:spPr>
          <a:xfrm>
            <a:off x="1383925" y="1198925"/>
            <a:ext cx="5422200" cy="336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18" name="Google Shape;1718;p158"/>
          <p:cNvSpPr/>
          <p:nvPr/>
        </p:nvSpPr>
        <p:spPr>
          <a:xfrm>
            <a:off x="4276286" y="4309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cxnSp>
        <p:nvCxnSpPr>
          <p:cNvPr id="1719" name="Google Shape;1719;p158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20" name="Google Shape;1720;p158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21" name="Google Shape;1721;p158"/>
          <p:cNvSpPr/>
          <p:nvPr/>
        </p:nvSpPr>
        <p:spPr>
          <a:xfrm>
            <a:off x="1324731" y="916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722" name="Google Shape;1722;p158"/>
          <p:cNvSpPr/>
          <p:nvPr/>
        </p:nvSpPr>
        <p:spPr>
          <a:xfrm>
            <a:off x="3641736" y="4309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723" name="Google Shape;1723;p158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1144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공지사항 상세보기</a:t>
            </a:r>
            <a:endParaRPr sz="1600"/>
          </a:p>
        </p:txBody>
      </p:sp>
      <p:sp>
        <p:nvSpPr>
          <p:cNvPr id="1724" name="Google Shape;1724;p158"/>
          <p:cNvSpPr/>
          <p:nvPr/>
        </p:nvSpPr>
        <p:spPr>
          <a:xfrm rot="10800000" flipH="1">
            <a:off x="3828625" y="4566175"/>
            <a:ext cx="537900" cy="20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725" name="Google Shape;1725;p15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58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27" name="Google Shape;1727;p158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28" name="Google Shape;1728;p158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판매자회원 공지사항 제목을 클릭시 나타나는 ‘판매자 회원 공지사항 상세보기 페이지 (작성자, 등록일시, 내용, 첨부파일의 내용이 출력된다.)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 클릭 시 판매자회원 공지사항 수정 페이지로 이동 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‘삭제’ 버튼 클릭시 Alert 창 출력한다.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‘목록’ 버튼 클릭 시  ‘판매자회원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159"/>
          <p:cNvPicPr/>
          <p:nvPr/>
        </p:nvPicPr>
        <p:blipFill rotWithShape="1">
          <a:blip r:embed="rId3">
            <a:alphaModFix/>
          </a:blip>
          <a:srcRect r="10870"/>
          <a:stretch>
            <a:fillRect/>
          </a:stretch>
        </p:blipFill>
        <p:spPr>
          <a:xfrm>
            <a:off x="705300" y="552000"/>
            <a:ext cx="6100824" cy="43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59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735" name="Google Shape;1735;p159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36" name="Google Shape;1736;p159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37" name="Google Shape;1737;p159"/>
          <p:cNvSpPr/>
          <p:nvPr/>
        </p:nvSpPr>
        <p:spPr>
          <a:xfrm>
            <a:off x="1457950" y="1124925"/>
            <a:ext cx="5348400" cy="324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38" name="Google Shape;1738;p159"/>
          <p:cNvSpPr/>
          <p:nvPr/>
        </p:nvSpPr>
        <p:spPr>
          <a:xfrm>
            <a:off x="1413531" y="879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739" name="Google Shape;1739;p159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1144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판매자 회원 공지사항 수정</a:t>
            </a:r>
            <a:endParaRPr sz="1600"/>
          </a:p>
        </p:txBody>
      </p:sp>
      <p:sp>
        <p:nvSpPr>
          <p:cNvPr id="1740" name="Google Shape;1740;p159"/>
          <p:cNvSpPr/>
          <p:nvPr/>
        </p:nvSpPr>
        <p:spPr>
          <a:xfrm>
            <a:off x="428048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741" name="Google Shape;1741;p159"/>
          <p:cNvSpPr/>
          <p:nvPr/>
        </p:nvSpPr>
        <p:spPr>
          <a:xfrm rot="10800000" flipH="1">
            <a:off x="4223700" y="4176750"/>
            <a:ext cx="720000" cy="33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742" name="Google Shape;1742;p15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59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44" name="Google Shape;1744;p159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45" name="Google Shape;1745;p159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버튼을 클릭시 나타나는 ‘판매자 회원 공지사항 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페이지 (작성자, 등록일시, 내용, 첨부파일의 내용이 출력된다.)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첨부파일을 선택하여 업로드할 수 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 클릭 시 판매자 회원 공지사항 수정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된다. 버튼 클릭시 Alert 창 출력.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‘목록’ 버튼 클릭 시  ‘판매자회원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59"/>
          <p:cNvSpPr/>
          <p:nvPr/>
        </p:nvSpPr>
        <p:spPr>
          <a:xfrm>
            <a:off x="4087886" y="44134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47" name="Google Shape;1747;p159"/>
          <p:cNvSpPr/>
          <p:nvPr/>
        </p:nvSpPr>
        <p:spPr>
          <a:xfrm>
            <a:off x="4719311" y="43592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16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05275" y="552100"/>
            <a:ext cx="5992324" cy="43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61"/>
          <p:cNvSpPr/>
          <p:nvPr/>
        </p:nvSpPr>
        <p:spPr>
          <a:xfrm rot="10800000" flipH="1">
            <a:off x="4037355" y="2762697"/>
            <a:ext cx="6543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75" name="Google Shape;1775;p161"/>
          <p:cNvSpPr/>
          <p:nvPr/>
        </p:nvSpPr>
        <p:spPr>
          <a:xfrm>
            <a:off x="4252311" y="29696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1776" name="Google Shape;1776;p161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777" name="Google Shape;1777;p161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3306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페이지.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글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등록일시, 작성자 정보를 출력합니다.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제목을 클릭 시 ‘일반 회원 공지사항 상세페이지’로 이동합니다. 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회원 공지사항 중 검색조건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(공지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사항 글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번호, 제목, 작성자, 제목+작성자) 에 맞는 공지사항을 조회한다. 검색조건을 선택하지 않고 검색할 경우, 공지사항 전체 목록을 조회한다.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‘글쓰기’ 버튼을 클릭 시 ‘일반 회원 공지사항 등록’ 페이지로 이동한다.</a:t>
            </a: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페이징 처리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8" name="Google Shape;1778;p161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79" name="Google Shape;1779;p161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80" name="Google Shape;1780;p161"/>
          <p:cNvSpPr/>
          <p:nvPr/>
        </p:nvSpPr>
        <p:spPr>
          <a:xfrm>
            <a:off x="1931600" y="1997625"/>
            <a:ext cx="4662600" cy="497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81" name="Google Shape;1781;p161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일반회원 공지사항</a:t>
            </a:r>
            <a:endParaRPr sz="1600"/>
          </a:p>
        </p:txBody>
      </p:sp>
      <p:sp>
        <p:nvSpPr>
          <p:cNvPr id="1782" name="Google Shape;1782;p161"/>
          <p:cNvSpPr/>
          <p:nvPr/>
        </p:nvSpPr>
        <p:spPr>
          <a:xfrm>
            <a:off x="4691650" y="1688750"/>
            <a:ext cx="1865400" cy="73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83" name="Google Shape;1783;p161"/>
          <p:cNvSpPr/>
          <p:nvPr/>
        </p:nvSpPr>
        <p:spPr>
          <a:xfrm rot="10800000" flipH="1">
            <a:off x="6282200" y="2624875"/>
            <a:ext cx="348900" cy="157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84" name="Google Shape;1784;p161"/>
          <p:cNvSpPr/>
          <p:nvPr/>
        </p:nvSpPr>
        <p:spPr>
          <a:xfrm>
            <a:off x="6018061" y="261681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785" name="Google Shape;1785;p16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91650" y="1704950"/>
            <a:ext cx="654300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61"/>
          <p:cNvSpPr/>
          <p:nvPr/>
        </p:nvSpPr>
        <p:spPr>
          <a:xfrm>
            <a:off x="4419606" y="1756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787" name="Google Shape;1787;p161"/>
          <p:cNvSpPr/>
          <p:nvPr/>
        </p:nvSpPr>
        <p:spPr>
          <a:xfrm>
            <a:off x="1865005" y="1756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1788" name="Google Shape;1788;p161"/>
          <p:cNvSpPr/>
          <p:nvPr/>
        </p:nvSpPr>
        <p:spPr>
          <a:xfrm>
            <a:off x="2474436" y="225416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(일반회원 이용)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4.고객센터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: 일반회원 공지사항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자주 묻는 질문 : 자주 묻는 질문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게시판 : 일반회원 문의 및 수정 가능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다른사람 문의 게시판 열람 불가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16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25" y="552100"/>
            <a:ext cx="5980124" cy="43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64"/>
          <p:cNvSpPr/>
          <p:nvPr/>
        </p:nvSpPr>
        <p:spPr>
          <a:xfrm>
            <a:off x="1931600" y="1729025"/>
            <a:ext cx="4558800" cy="2400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33" name="Google Shape;1833;p164"/>
          <p:cNvSpPr/>
          <p:nvPr/>
        </p:nvSpPr>
        <p:spPr>
          <a:xfrm rot="10800000" flipH="1">
            <a:off x="3615500" y="3885400"/>
            <a:ext cx="447600" cy="1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34" name="Google Shape;1834;p164"/>
          <p:cNvSpPr/>
          <p:nvPr/>
        </p:nvSpPr>
        <p:spPr>
          <a:xfrm>
            <a:off x="3482636" y="42102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835" name="Google Shape;1835;p164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sp>
        <p:nvSpPr>
          <p:cNvPr id="1836" name="Google Shape;1836;p164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등록 페이지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‘파일선택’ 버튼을 클릭해서 파일을 업로드 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‘저장’ 버튼을 클릭하여 일반회원 공지사항을 등록한다.  버튼 클릭시 Alert 창 출력한다.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‘일반 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  <a:defRPr/>
            </a:pP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7" name="Google Shape;1837;p164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838" name="Google Shape;1838;p164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839" name="Google Shape;1839;p164"/>
          <p:cNvSpPr/>
          <p:nvPr/>
        </p:nvSpPr>
        <p:spPr>
          <a:xfrm>
            <a:off x="1931606" y="14155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840" name="Google Shape;1840;p164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43626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공지사항 등록</a:t>
            </a:r>
            <a:endParaRPr sz="1600"/>
          </a:p>
        </p:txBody>
      </p:sp>
      <p:sp>
        <p:nvSpPr>
          <p:cNvPr id="1841" name="Google Shape;1841;p164"/>
          <p:cNvSpPr/>
          <p:nvPr/>
        </p:nvSpPr>
        <p:spPr>
          <a:xfrm rot="10800000" flipH="1">
            <a:off x="3760500" y="4203325"/>
            <a:ext cx="450600" cy="22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42" name="Google Shape;1842;p164"/>
          <p:cNvSpPr/>
          <p:nvPr/>
        </p:nvSpPr>
        <p:spPr>
          <a:xfrm>
            <a:off x="3309411" y="38640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843" name="Google Shape;1843;p164"/>
          <p:cNvSpPr/>
          <p:nvPr/>
        </p:nvSpPr>
        <p:spPr>
          <a:xfrm>
            <a:off x="4752986" y="42102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844" name="Google Shape;1844;p164"/>
          <p:cNvSpPr/>
          <p:nvPr/>
        </p:nvSpPr>
        <p:spPr>
          <a:xfrm rot="10800000" flipH="1">
            <a:off x="4211088" y="4203325"/>
            <a:ext cx="450600" cy="22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45" name="Google Shape;1845;p16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64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847" name="Google Shape;1847;p164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16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0125" y="552100"/>
            <a:ext cx="6095998" cy="43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62"/>
          <p:cNvSpPr/>
          <p:nvPr/>
        </p:nvSpPr>
        <p:spPr>
          <a:xfrm>
            <a:off x="1383925" y="1198925"/>
            <a:ext cx="5422200" cy="2856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795" name="Google Shape;1795;p162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796" name="Google Shape;1796;p162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797" name="Google Shape;1797;p162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798" name="Google Shape;1798;p162"/>
          <p:cNvSpPr/>
          <p:nvPr/>
        </p:nvSpPr>
        <p:spPr>
          <a:xfrm>
            <a:off x="1324731" y="916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799" name="Google Shape;1799;p162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1144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공지사항 상세보기</a:t>
            </a:r>
            <a:endParaRPr sz="1600"/>
          </a:p>
        </p:txBody>
      </p:sp>
      <p:sp>
        <p:nvSpPr>
          <p:cNvPr id="1800" name="Google Shape;1800;p162"/>
          <p:cNvSpPr/>
          <p:nvPr/>
        </p:nvSpPr>
        <p:spPr>
          <a:xfrm rot="10800000" flipH="1">
            <a:off x="3826075" y="4177275"/>
            <a:ext cx="537900" cy="20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801" name="Google Shape;1801;p16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62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803" name="Google Shape;1803;p162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04" name="Google Shape;1804;p162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일반회원 공지사항 제목을 클릭시 나타나는 ‘일반회원 공지사항 상세보기 페이지 (작성자, 등록일시, 내용, 첨부파일의 내용이 출력된다.)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 클릭 시 일반회원 공지사항 수정 페이지로 이동 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‘삭제’ 버튼 클릭시 Alert 창 출력한다.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‘목록’ 버튼 클릭 시  ‘일반회원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62"/>
          <p:cNvSpPr/>
          <p:nvPr/>
        </p:nvSpPr>
        <p:spPr>
          <a:xfrm>
            <a:off x="4035211" y="3928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806" name="Google Shape;1806;p162"/>
          <p:cNvSpPr/>
          <p:nvPr/>
        </p:nvSpPr>
        <p:spPr>
          <a:xfrm>
            <a:off x="4352486" y="3928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1807" name="Google Shape;1807;p162"/>
          <p:cNvSpPr/>
          <p:nvPr/>
        </p:nvSpPr>
        <p:spPr>
          <a:xfrm>
            <a:off x="3717936" y="3928897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163"/>
          <p:cNvPicPr/>
          <p:nvPr/>
        </p:nvPicPr>
        <p:blipFill rotWithShape="1">
          <a:blip r:embed="rId3">
            <a:alphaModFix/>
          </a:blip>
          <a:srcRect r="22660"/>
          <a:stretch>
            <a:fillRect/>
          </a:stretch>
        </p:blipFill>
        <p:spPr>
          <a:xfrm>
            <a:off x="710125" y="552000"/>
            <a:ext cx="6096000" cy="43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63"/>
          <p:cNvSpPr txBox="1">
            <a:spLocks noGrp="1"/>
          </p:cNvSpPr>
          <p:nvPr>
            <p:ph type="title" idx="0"/>
          </p:nvPr>
        </p:nvSpPr>
        <p:spPr>
          <a:xfrm>
            <a:off x="6806125" y="0"/>
            <a:ext cx="23379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UI 및 기능 - 관리자</a:t>
            </a:r>
            <a:endParaRPr sz="1600"/>
          </a:p>
        </p:txBody>
      </p:sp>
      <p:cxnSp>
        <p:nvCxnSpPr>
          <p:cNvPr id="1814" name="Google Shape;1814;p163"/>
          <p:cNvCxnSpPr/>
          <p:nvPr/>
        </p:nvCxnSpPr>
        <p:spPr>
          <a:xfrm rot="10800000">
            <a:off x="705300" y="552049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cxnSp>
        <p:nvCxnSpPr>
          <p:cNvPr id="1815" name="Google Shape;1815;p163"/>
          <p:cNvCxnSpPr/>
          <p:nvPr/>
        </p:nvCxnSpPr>
        <p:spPr>
          <a:xfrm>
            <a:off x="70527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303841">
                <a:alpha val="49800"/>
              </a:srgbClr>
            </a:solidFill>
            <a:prstDash val="solid"/>
            <a:miter/>
          </a:ln>
        </p:spPr>
      </p:cxnSp>
      <p:sp>
        <p:nvSpPr>
          <p:cNvPr id="1816" name="Google Shape;1816;p163"/>
          <p:cNvSpPr/>
          <p:nvPr/>
        </p:nvSpPr>
        <p:spPr>
          <a:xfrm>
            <a:off x="1457950" y="1124925"/>
            <a:ext cx="5348400" cy="3249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17" name="Google Shape;1817;p163"/>
          <p:cNvSpPr/>
          <p:nvPr/>
        </p:nvSpPr>
        <p:spPr>
          <a:xfrm>
            <a:off x="1413531" y="879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1818" name="Google Shape;1818;p163"/>
          <p:cNvSpPr txBox="1">
            <a:spLocks noGrp="1"/>
          </p:cNvSpPr>
          <p:nvPr>
            <p:ph type="title" idx="0"/>
          </p:nvPr>
        </p:nvSpPr>
        <p:spPr>
          <a:xfrm>
            <a:off x="710125" y="0"/>
            <a:ext cx="5114400" cy="5520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" sz="1600"/>
              <a:t>회원 관리 페이지 - 일반 회원 공지사항 수정</a:t>
            </a:r>
            <a:endParaRPr sz="1600"/>
          </a:p>
        </p:txBody>
      </p:sp>
      <p:sp>
        <p:nvSpPr>
          <p:cNvPr id="1819" name="Google Shape;1819;p163"/>
          <p:cNvSpPr/>
          <p:nvPr/>
        </p:nvSpPr>
        <p:spPr>
          <a:xfrm>
            <a:off x="428048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1820" name="Google Shape;1820;p163"/>
          <p:cNvSpPr/>
          <p:nvPr/>
        </p:nvSpPr>
        <p:spPr>
          <a:xfrm rot="10800000" flipH="1">
            <a:off x="4223700" y="4176750"/>
            <a:ext cx="808800" cy="33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21" name="Google Shape;1821;p163"/>
          <p:cNvSpPr/>
          <p:nvPr/>
        </p:nvSpPr>
        <p:spPr>
          <a:xfrm>
            <a:off x="4749111" y="43592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4</a:t>
            </a:r>
            <a:endParaRPr sz="1100"/>
          </a:p>
        </p:txBody>
      </p:sp>
      <p:pic>
        <p:nvPicPr>
          <p:cNvPr id="1822" name="Google Shape;1822;p16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154773" y="4036275"/>
            <a:ext cx="2896453" cy="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63"/>
          <p:cNvSpPr/>
          <p:nvPr/>
        </p:nvSpPr>
        <p:spPr>
          <a:xfrm>
            <a:off x="6038336" y="396817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1824" name="Google Shape;1824;p163"/>
          <p:cNvSpPr/>
          <p:nvPr/>
        </p:nvSpPr>
        <p:spPr>
          <a:xfrm>
            <a:off x="6183250" y="4055675"/>
            <a:ext cx="2839500" cy="81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25" name="Google Shape;1825;p163"/>
          <p:cNvSpPr txBox="1">
            <a:spLocks noGrp="1"/>
          </p:cNvSpPr>
          <p:nvPr>
            <p:ph type="body" idx="1"/>
          </p:nvPr>
        </p:nvSpPr>
        <p:spPr>
          <a:xfrm>
            <a:off x="6806125" y="650900"/>
            <a:ext cx="2207400" cy="31695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버튼을 클릭시 나타나는 ‘일반회원 공지사항 상세보기 페이지 (작성자, 등록일시, 내용, 첨부파일의 내용이 출력된다.)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첨부파일을 선택하여 업로드할 수 있다.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‘수정’ 버튼 클릭 시 일반회원 공지사항 수정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처리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된다. 버튼 클릭시 Alert 창 출력.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‘목록’ 버튼 클릭 시  ‘일반회원 공지사항</a:t>
            </a:r>
            <a:r>
              <a:rPr lang="ko-KR" altLang="en-US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목록</a:t>
            </a:r>
            <a:r>
              <a:rPr lang="ko" sz="7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페이지로 이동한다.</a:t>
            </a:r>
            <a:endParaRPr lang="ko" sz="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63"/>
          <p:cNvSpPr/>
          <p:nvPr/>
        </p:nvSpPr>
        <p:spPr>
          <a:xfrm>
            <a:off x="4127286" y="4373922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>
                <a:solidFill>
                  <a:srgbClr val="ffffff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2400"/>
              <a:t>(</a:t>
            </a:r>
            <a:r>
              <a:rPr lang="ko" sz="2400"/>
              <a:t>판매자</a:t>
            </a:r>
            <a:r>
              <a:rPr lang="ko" sz="2400"/>
              <a:t>회원 이용)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(판매자회원 이용)</a:t>
            </a:r>
            <a:endParaRPr sz="1555"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967050"/>
            <a:ext cx="85206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마이페이지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</a:t>
            </a:r>
            <a:b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 하기 클릭 : 클릭시 등록폼 이동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 입력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선택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관람 연령 선택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소개글 입력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소개글 입력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첨부파일 첨부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미리보기 이미지 첨부 (선택)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판매금액 입력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후에는 수정, 삭제 불가 안내 및 재검토 권고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업로드한 작품은 관리자의 검토 후 승인하에 등록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(판매자회원 이용)</a:t>
            </a:r>
            <a:endParaRPr sz="1555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77812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등록내역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번호로 조회한 페이지에 최대 5개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관리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사유 및 내역 확인 후, 대기를 완료로 변경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규정에 맞지 않을 경우, 환불거절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신청에 대해 24시간 동안 응답이 없을 경우, 자동으로 환불승인완료 처리 진행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환불거절 시, 해당 건은 관리자의 환불관리로 이관됨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판매내역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판매 수량, 금액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작품 별 판매 수량, 금액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판매통계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수익 = 판매금액 - 판매수수료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 수수료 = (a)서비스 이용료 + (b)결제 수수료 및 결제망 이용료  + (a)+(b)에 대한 부가세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(판매자회원 이용)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77812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계정관리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확인 후 계정 정보 표시 및 수정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닉네임(가입 후 1회 가능) : (20자 이하)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프로필 이미지 설정 : (10MB)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: (50자 이하)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 : 카카오 주소 찾기 API 사용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예금주 성명  : (10자 이하)(변경 가능)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정산은행 : (20자 이하)(변경 가능)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6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계좌번호 : (30자 이하)(변경 가능)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2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수정불가 항목 : 주민번호, 계정(ID), 판매자 등급]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</a:t>
            </a:r>
            <a:endParaRPr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ko"/>
              <a:t>개발목적 및 요구사항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역할분담 및 일정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개발환경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Use-case Diagram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DB 구조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프로그램 구조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UI 및 기능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후기 및 Q&amp;A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(판매자회원 이용)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2.고객센터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공지사항 : 판매자회원 공지사항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자주묻는 질문 : 자주묻는 질문 리스트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게시판 : 판매자회원 문의 및 수정 가능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사람 문의게시판 열람 불가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r>
              <a:rPr lang="ko"/>
              <a:t> 요구사항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r>
              <a:rPr lang="ko"/>
              <a:t> 요구사항</a:t>
            </a:r>
            <a:endParaRPr sz="1555"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관리자 계정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초기 아이디, 비밀번호 제공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최고관리자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(다운로드권한 및 삭제 권한 부여)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: super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 : ebkmk#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관리자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: admin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PW : ebook#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r>
              <a:rPr lang="ko"/>
              <a:t> 요구사항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창작물 관리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목록 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번호, 판매자, 카테고리, 제목, 등록일자 별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/ 등록일자 기준 정렬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 네비게이션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삭제한 게시물 리스트도 추가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권한 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회원번호, 아이디, 성명, 전화번호, 희망가격, 파일 등록일자, 창작물 설명, 미리보기 사진, 비고  내용 검토 후 결정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등록 승인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대기 회원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완료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 취소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 삭제 승인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대기 회원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완료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1371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삭제 취소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기한(3일)내 남은 승인일에 따라 강조표시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페이지 네비게이션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 변경 : 추가, 수정, 삭제, 등록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1778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카테고리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전체,단편 소설, 시, 에세이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</a:t>
            </a:r>
            <a:r>
              <a:rPr lang="ko"/>
              <a:t>자 요구사항</a:t>
            </a:r>
            <a:endParaRPr sz="1555"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환불 관리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목록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환불 요청 건에 대한 내역 및 처리상태 표시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판매자가 환불거절 처리를 한 건에 대해 관리자가 검토 후, 환불승인 및 거절 확정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환불거절 건에 대해 관리자가 환불승인을 결정한 경우, 판매자에게 환불사유 안내와 내역을 이메일로 알림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</a:t>
            </a:r>
            <a:r>
              <a:rPr lang="ko"/>
              <a:t>자 요구사항</a:t>
            </a:r>
            <a:endParaRPr sz="1555"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관리통계표(담당자가 최종 확정 예정)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매출현황 통계(환불통계 포함)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당월 매출통계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카테고리별 매출통계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게시물별 매출, 환불 통계 (best 100)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당월 게시물별 매출, 환불 통계 (best 100)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년간 월별 매출통계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08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 내역 리스트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기능 추가(전체, 카테고리, 판매자,게시물 제목)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</a:t>
            </a:r>
            <a:r>
              <a:rPr lang="ko"/>
              <a:t>자 요구사항</a:t>
            </a:r>
            <a:endParaRPr sz="1555"/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회원 관리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판매자, 일반 회원 리스트 출력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: 이름, 아이디, 닉네임, 전화번호, 최초 가입일, 누적게시물, 누적판매금액, 등급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: 이름, 아이디, 최초 가입일, 누적구매금액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게시판 관리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판매자, 일반 회원 공지사항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등록, 수정, 삭제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등록일 기준 정렬, 검색, 페이지 네비게이션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게시판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답글 등록, 수정 삭제* 6-1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문의 처리상태 출력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게시글에 댓글의 형태로 답변 기능 제공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등록일 기준 정렬, 검색, 페이지 네비게이션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051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판매자 가이드 안내문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701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안내문 등록, 수정, 삭제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역할분담 및 일정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공통일정</a:t>
            </a:r>
            <a:endParaRPr sz="1555"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0" y="1259575"/>
            <a:ext cx="8424702" cy="2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00" y="3437380"/>
            <a:ext cx="8424001" cy="8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및 판매자회원</a:t>
            </a:r>
            <a:endParaRPr sz="1555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50" y="867625"/>
            <a:ext cx="8110285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개발목적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 sz="1555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25" y="901250"/>
            <a:ext cx="7769357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/>
          <p:nvPr/>
        </p:nvSpPr>
        <p:spPr>
          <a:xfrm>
            <a:off x="168200" y="1471325"/>
            <a:ext cx="8135400" cy="1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개발환경</a:t>
            </a:r>
            <a:endParaRPr sz="1555"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82733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OS : Windows 10 home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서버 : Oracle Database 18c Express Edition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JDK 버전 : jdk-17.0.2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 : apache-tomcat-9.0.64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Boot Version : 2.7.0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표준 준수 : HTML5, CSS3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언어 : JAVA, HTML5, CSS3, JQuery, JSP, JavaScript, XML, Ajax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데이터베이스 모델링 툴 : ERWin 7.3.0.1666, StarUML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문서화 : Google Docs(Doc, Spreadsheet, Presentation)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형상관리 : Google Drive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플러그인 : Bootstrap-3.3.2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733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개발Tool : Spring Tool Suite 4 Version: 4.14.1.RELEASE</a:t>
            </a:r>
            <a:b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SQL Developer 21.4.3.063.0100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Use-case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843750"/>
            <a:ext cx="7200001" cy="3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10000"/>
            <a:ext cx="1591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</a:t>
            </a:r>
            <a:r>
              <a:rPr lang="ko"/>
              <a:t> Use-case Diagram</a:t>
            </a:r>
            <a:endParaRPr sz="155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00" y="661300"/>
            <a:ext cx="652944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10000"/>
            <a:ext cx="1902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판매자회원</a:t>
            </a:r>
            <a:r>
              <a:rPr lang="ko"/>
              <a:t> Use-case Diagram</a:t>
            </a:r>
            <a:endParaRPr sz="155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275" y="277538"/>
            <a:ext cx="6936001" cy="45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410000"/>
            <a:ext cx="1591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Use-case Diagram</a:t>
            </a:r>
            <a:endParaRPr sz="1555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 </a:t>
            </a:r>
            <a:r>
              <a:rPr lang="ko"/>
              <a:t>구조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개체관계도</a:t>
            </a:r>
            <a:endParaRPr sz="1555"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25" y="1017800"/>
            <a:ext cx="6439157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논리적모델링</a:t>
            </a:r>
            <a:endParaRPr sz="1555"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800"/>
            <a:ext cx="8839199" cy="36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개발목적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출판사를 거치지 않고도 누구나 쉽게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창작물(e-Book)을 공유 할 수 있도록 서비스를 제공하는  사이트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물리</a:t>
            </a:r>
            <a:r>
              <a:rPr lang="ko"/>
              <a:t>적모델링</a:t>
            </a:r>
            <a:endParaRPr sz="1555"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800"/>
            <a:ext cx="8839199" cy="367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프로그램 구조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SPRING MVC 구조</a:t>
            </a:r>
            <a:endParaRPr sz="1555"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950" y="1500000"/>
            <a:ext cx="21812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250" y="1500000"/>
            <a:ext cx="20383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08700"/>
            <a:ext cx="20574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7950" y="3242025"/>
            <a:ext cx="17811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2893725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5586250" y="1099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419975" y="29085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4"/>
          <p:cNvSpPr txBox="1"/>
          <p:nvPr/>
        </p:nvSpPr>
        <p:spPr>
          <a:xfrm>
            <a:off x="2893725" y="2841825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xml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486975"/>
            <a:ext cx="205740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SPRING MVC 구조</a:t>
            </a:r>
            <a:endParaRPr sz="1555"/>
          </a:p>
        </p:txBody>
      </p:sp>
      <p:sp>
        <p:nvSpPr>
          <p:cNvPr id="343" name="Google Shape;343;p55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400" y="1598675"/>
            <a:ext cx="13906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75" y="1598675"/>
            <a:ext cx="15525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975" y="1598663"/>
            <a:ext cx="20097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775" y="1589150"/>
            <a:ext cx="18764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문의게시판, 공지사항 SPRING MVC 구조</a:t>
            </a:r>
            <a:endParaRPr sz="1555"/>
          </a:p>
        </p:txBody>
      </p:sp>
      <p:sp>
        <p:nvSpPr>
          <p:cNvPr id="353" name="Google Shape;353;p56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2893725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5586250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419975" y="29085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2893725" y="2841825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xml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25" y="1500000"/>
            <a:ext cx="22002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75" y="1500000"/>
            <a:ext cx="20574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250" y="1500000"/>
            <a:ext cx="21526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75" y="3308700"/>
            <a:ext cx="1747991" cy="10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3716" y="3308700"/>
            <a:ext cx="21240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문의게시판, 공지사항 SPRING MVC 구조</a:t>
            </a:r>
            <a:endParaRPr sz="15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7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50" y="1543850"/>
            <a:ext cx="18859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200" y="1543850"/>
            <a:ext cx="174307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</a:t>
            </a:r>
            <a:r>
              <a:rPr lang="ko"/>
              <a:t>SPRING MVC 구조</a:t>
            </a:r>
            <a:endParaRPr sz="1555"/>
          </a:p>
        </p:txBody>
      </p:sp>
      <p:sp>
        <p:nvSpPr>
          <p:cNvPr id="376" name="Google Shape;376;p58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2893725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5570350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19975" y="29085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2893725" y="2841825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xml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1421875"/>
            <a:ext cx="21812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725" y="1420225"/>
            <a:ext cx="22098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350" y="1459000"/>
            <a:ext cx="20859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377850"/>
            <a:ext cx="2095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3725" y="3344950"/>
            <a:ext cx="1856362" cy="13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</a:t>
            </a:r>
            <a:r>
              <a:rPr lang="ko"/>
              <a:t> SPRING MVC 구조</a:t>
            </a:r>
            <a:endParaRPr sz="15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5" y="1619350"/>
            <a:ext cx="17526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225" y="1619350"/>
            <a:ext cx="15906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1925" y="1619350"/>
            <a:ext cx="16954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공용 SPRING MVC 구조</a:t>
            </a:r>
            <a:endParaRPr sz="1555"/>
          </a:p>
        </p:txBody>
      </p:sp>
      <p:sp>
        <p:nvSpPr>
          <p:cNvPr id="400" name="Google Shape;400;p60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3350925" y="1058800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0"/>
          <p:cNvSpPr txBox="1"/>
          <p:nvPr/>
        </p:nvSpPr>
        <p:spPr>
          <a:xfrm>
            <a:off x="3284875" y="3280725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60"/>
          <p:cNvSpPr txBox="1"/>
          <p:nvPr/>
        </p:nvSpPr>
        <p:spPr>
          <a:xfrm>
            <a:off x="419975" y="3280725"/>
            <a:ext cx="1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config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150" y="3680925"/>
            <a:ext cx="237172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0738"/>
            <a:ext cx="25527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51400"/>
            <a:ext cx="227647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163" y="2109600"/>
            <a:ext cx="23907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88" y="3663675"/>
            <a:ext cx="17621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0913" y="2514600"/>
            <a:ext cx="2381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50913" y="1504575"/>
            <a:ext cx="21336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공용 SPRING MVC 구조</a:t>
            </a:r>
            <a:endParaRPr sz="15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1"/>
          <p:cNvSpPr txBox="1"/>
          <p:nvPr/>
        </p:nvSpPr>
        <p:spPr>
          <a:xfrm>
            <a:off x="419975" y="1058800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600" y="1459000"/>
            <a:ext cx="16192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9000"/>
            <a:ext cx="218122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</a:t>
            </a:r>
            <a:r>
              <a:rPr lang="ko" sz="2400"/>
              <a:t> (비회원 이용)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및 기능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메인 페이지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51" y="74000"/>
            <a:ext cx="4269025" cy="46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4"/>
          <p:cNvSpPr txBox="1"/>
          <p:nvPr>
            <p:ph type="title"/>
          </p:nvPr>
        </p:nvSpPr>
        <p:spPr>
          <a:xfrm>
            <a:off x="0" y="-67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메인페이지</a:t>
            </a:r>
            <a:endParaRPr sz="1555"/>
          </a:p>
        </p:txBody>
      </p:sp>
      <p:graphicFrame>
        <p:nvGraphicFramePr>
          <p:cNvPr id="435" name="Google Shape;435;p64"/>
          <p:cNvGraphicFramePr/>
          <p:nvPr/>
        </p:nvGraphicFramePr>
        <p:xfrm>
          <a:off x="71803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63700"/>
              </a:tblGrid>
              <a:tr h="69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1. 로고 클릭시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메인 페이지 이동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77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2. 사이드 메뉴 커서이동시 세부 메뉴 드롭다운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3. 상단바 검색시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전체 도서검색기능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86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4. 도서 리스트에서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제목 클릭시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상세보기 페이지로 이동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86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5. footer 메뉴 클릭시 상세페이지로 이동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36" name="Google Shape;436;p64"/>
          <p:cNvSpPr/>
          <p:nvPr/>
        </p:nvSpPr>
        <p:spPr>
          <a:xfrm>
            <a:off x="1443156" y="3317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437" name="Google Shape;437;p64"/>
          <p:cNvSpPr/>
          <p:nvPr/>
        </p:nvSpPr>
        <p:spPr>
          <a:xfrm>
            <a:off x="1471931" y="8693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438" name="Google Shape;438;p64"/>
          <p:cNvSpPr/>
          <p:nvPr/>
        </p:nvSpPr>
        <p:spPr>
          <a:xfrm>
            <a:off x="5348306" y="-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439" name="Google Shape;439;p64"/>
          <p:cNvSpPr/>
          <p:nvPr/>
        </p:nvSpPr>
        <p:spPr>
          <a:xfrm>
            <a:off x="5963906" y="10155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440" name="Google Shape;440;p64"/>
          <p:cNvSpPr/>
          <p:nvPr/>
        </p:nvSpPr>
        <p:spPr>
          <a:xfrm>
            <a:off x="2457681" y="43672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441" name="Google Shape;441;p64"/>
          <p:cNvSpPr/>
          <p:nvPr/>
        </p:nvSpPr>
        <p:spPr>
          <a:xfrm>
            <a:off x="1796175" y="74000"/>
            <a:ext cx="669900" cy="60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4"/>
          <p:cNvSpPr/>
          <p:nvPr/>
        </p:nvSpPr>
        <p:spPr>
          <a:xfrm>
            <a:off x="1796175" y="708275"/>
            <a:ext cx="759000" cy="203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4"/>
          <p:cNvSpPr/>
          <p:nvPr/>
        </p:nvSpPr>
        <p:spPr>
          <a:xfrm>
            <a:off x="2834475" y="162825"/>
            <a:ext cx="2469900" cy="43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4"/>
          <p:cNvSpPr/>
          <p:nvPr/>
        </p:nvSpPr>
        <p:spPr>
          <a:xfrm>
            <a:off x="2753075" y="4353475"/>
            <a:ext cx="2390400" cy="32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"/>
          <p:cNvSpPr/>
          <p:nvPr/>
        </p:nvSpPr>
        <p:spPr>
          <a:xfrm>
            <a:off x="3152700" y="1108725"/>
            <a:ext cx="2755800" cy="32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사이드 메뉴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</a:t>
            </a:r>
            <a:endParaRPr sz="1555"/>
          </a:p>
        </p:txBody>
      </p:sp>
      <p:pic>
        <p:nvPicPr>
          <p:cNvPr id="456" name="Google Shape;4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25" y="939213"/>
            <a:ext cx="15240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850" y="588088"/>
            <a:ext cx="1552575" cy="359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66"/>
          <p:cNvCxnSpPr/>
          <p:nvPr/>
        </p:nvCxnSpPr>
        <p:spPr>
          <a:xfrm>
            <a:off x="2653056" y="1669529"/>
            <a:ext cx="1154400" cy="45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459" name="Google Shape;459;p66"/>
          <p:cNvGraphicFramePr/>
          <p:nvPr/>
        </p:nvGraphicFramePr>
        <p:xfrm>
          <a:off x="7174575" y="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69425"/>
              </a:tblGrid>
              <a:tr h="78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1.로그인 버튼 클릭시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로그인 폼으로 이동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7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2. 카테고리 커서 이동시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드롭다운 방식 출력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78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3.카테고리별 버튼 클릭시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해당 카테고리 목록 조회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79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4.인기순위 클릭시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조회수 기준 도서 목록 조회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78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5. 신작 버튼 클릭시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등록일자 기준 도서 목록 조회</a:t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0" name="Google Shape;460;p66"/>
          <p:cNvSpPr/>
          <p:nvPr/>
        </p:nvSpPr>
        <p:spPr>
          <a:xfrm>
            <a:off x="1547850" y="936050"/>
            <a:ext cx="900000" cy="421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6"/>
          <p:cNvSpPr/>
          <p:nvPr/>
        </p:nvSpPr>
        <p:spPr>
          <a:xfrm>
            <a:off x="1379006" y="8166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462" name="Google Shape;462;p66"/>
          <p:cNvSpPr/>
          <p:nvPr/>
        </p:nvSpPr>
        <p:spPr>
          <a:xfrm>
            <a:off x="1550050" y="1514238"/>
            <a:ext cx="900000" cy="2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6"/>
          <p:cNvSpPr/>
          <p:nvPr/>
        </p:nvSpPr>
        <p:spPr>
          <a:xfrm>
            <a:off x="1310081" y="14250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464" name="Google Shape;464;p66"/>
          <p:cNvSpPr/>
          <p:nvPr/>
        </p:nvSpPr>
        <p:spPr>
          <a:xfrm>
            <a:off x="3969800" y="1669550"/>
            <a:ext cx="1058100" cy="128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6"/>
          <p:cNvSpPr/>
          <p:nvPr/>
        </p:nvSpPr>
        <p:spPr>
          <a:xfrm>
            <a:off x="3728856" y="162077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466" name="Google Shape;466;p66"/>
          <p:cNvSpPr/>
          <p:nvPr/>
        </p:nvSpPr>
        <p:spPr>
          <a:xfrm>
            <a:off x="1540450" y="2001750"/>
            <a:ext cx="1021200" cy="28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6"/>
          <p:cNvSpPr/>
          <p:nvPr/>
        </p:nvSpPr>
        <p:spPr>
          <a:xfrm>
            <a:off x="1316056" y="20017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468" name="Google Shape;468;p66"/>
          <p:cNvSpPr/>
          <p:nvPr/>
        </p:nvSpPr>
        <p:spPr>
          <a:xfrm>
            <a:off x="1562650" y="2431000"/>
            <a:ext cx="1021200" cy="28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6"/>
          <p:cNvSpPr/>
          <p:nvPr/>
        </p:nvSpPr>
        <p:spPr>
          <a:xfrm>
            <a:off x="1316056" y="24340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메뉴-인기순위</a:t>
            </a:r>
            <a:endParaRPr sz="1555"/>
          </a:p>
        </p:txBody>
      </p:sp>
      <p:pic>
        <p:nvPicPr>
          <p:cNvPr id="475" name="Google Shape;4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5" y="359825"/>
            <a:ext cx="3670701" cy="4261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50" y="359825"/>
            <a:ext cx="2815826" cy="12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050" y="1705325"/>
            <a:ext cx="5159399" cy="245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67"/>
          <p:cNvSpPr txBox="1"/>
          <p:nvPr/>
        </p:nvSpPr>
        <p:spPr>
          <a:xfrm>
            <a:off x="1899525" y="4169125"/>
            <a:ext cx="10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(등록승인)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67"/>
          <p:cNvSpPr txBox="1"/>
          <p:nvPr/>
        </p:nvSpPr>
        <p:spPr>
          <a:xfrm>
            <a:off x="5296025" y="974925"/>
            <a:ext cx="1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(평점기준 정렬)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메뉴-신작</a:t>
            </a:r>
            <a:endParaRPr sz="1555"/>
          </a:p>
        </p:txBody>
      </p:sp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0" y="366000"/>
            <a:ext cx="4096251" cy="4225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350" y="366000"/>
            <a:ext cx="4434250" cy="265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68"/>
          <p:cNvSpPr txBox="1"/>
          <p:nvPr/>
        </p:nvSpPr>
        <p:spPr>
          <a:xfrm>
            <a:off x="2059200" y="3202625"/>
            <a:ext cx="10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(등록승인)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8"/>
          <p:cNvSpPr txBox="1"/>
          <p:nvPr/>
        </p:nvSpPr>
        <p:spPr>
          <a:xfrm>
            <a:off x="1656925" y="4235825"/>
            <a:ext cx="1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(시퀀스 기준 정렬)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9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메뉴-카테고리-시</a:t>
            </a:r>
            <a:endParaRPr sz="1555"/>
          </a:p>
        </p:txBody>
      </p:sp>
      <p:pic>
        <p:nvPicPr>
          <p:cNvPr id="494" name="Google Shape;4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7475"/>
            <a:ext cx="4108574" cy="345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876" y="273838"/>
            <a:ext cx="4158849" cy="406335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69"/>
          <p:cNvSpPr txBox="1"/>
          <p:nvPr/>
        </p:nvSpPr>
        <p:spPr>
          <a:xfrm>
            <a:off x="6835425" y="2656350"/>
            <a:ext cx="17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(등록승인 목록중 카테코리 분류: ‘시’)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메뉴-카테고리-에세이</a:t>
            </a:r>
            <a:endParaRPr sz="1555"/>
          </a:p>
        </p:txBody>
      </p:sp>
      <p:pic>
        <p:nvPicPr>
          <p:cNvPr id="502" name="Google Shape;5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325" y="577475"/>
            <a:ext cx="4410399" cy="4062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7475"/>
            <a:ext cx="4213425" cy="397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70"/>
          <p:cNvSpPr txBox="1"/>
          <p:nvPr/>
        </p:nvSpPr>
        <p:spPr>
          <a:xfrm>
            <a:off x="6894250" y="2858075"/>
            <a:ext cx="209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(등록승인 목록중 카테코리 분류: ‘에세이’)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사용자 공통 사이드 메뉴-카테고리-단편소설 </a:t>
            </a:r>
            <a:endParaRPr sz="1555"/>
          </a:p>
        </p:txBody>
      </p:sp>
      <p:pic>
        <p:nvPicPr>
          <p:cNvPr id="510" name="Google Shape;5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75" y="521975"/>
            <a:ext cx="4250424" cy="4044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700" y="504638"/>
            <a:ext cx="4300701" cy="40796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71"/>
          <p:cNvSpPr txBox="1"/>
          <p:nvPr/>
        </p:nvSpPr>
        <p:spPr>
          <a:xfrm>
            <a:off x="6793400" y="2900100"/>
            <a:ext cx="22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(등록승인 목록중 카테코리 분류: ‘단편소설’)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1.메인페이지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 :홈, 검색창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사이드 : 카테고리, 인 기순위, 신작, 마이페이지, 고객센터, 로그인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e-Book 조회 페이지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하단 : 회사소개, 이용약관, 개인정보취급방침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2.카테고리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전체, 단편소설, 시, 에세이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3.검색창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작품명 or 작가명으로 검색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검색결과에 대한 정렬(최신순) 기능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75" y="184499"/>
            <a:ext cx="1552575" cy="4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225" y="184500"/>
            <a:ext cx="1348941" cy="42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50" y="435700"/>
            <a:ext cx="17430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2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일반회원</a:t>
            </a:r>
            <a:r>
              <a:rPr lang="ko" sz="1555"/>
              <a:t> 사이드 메뉴</a:t>
            </a:r>
            <a:endParaRPr sz="1555"/>
          </a:p>
        </p:txBody>
      </p:sp>
      <p:cxnSp>
        <p:nvCxnSpPr>
          <p:cNvPr id="521" name="Google Shape;521;p72"/>
          <p:cNvCxnSpPr/>
          <p:nvPr/>
        </p:nvCxnSpPr>
        <p:spPr>
          <a:xfrm rot="10800000">
            <a:off x="4015525" y="2694525"/>
            <a:ext cx="311400" cy="2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2" name="Google Shape;522;p72"/>
          <p:cNvCxnSpPr/>
          <p:nvPr/>
        </p:nvCxnSpPr>
        <p:spPr>
          <a:xfrm rot="10800000">
            <a:off x="6322750" y="2970050"/>
            <a:ext cx="311400" cy="2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523" name="Google Shape;523;p72"/>
          <p:cNvGraphicFramePr/>
          <p:nvPr/>
        </p:nvGraphicFramePr>
        <p:xfrm>
          <a:off x="71783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65675"/>
              </a:tblGrid>
              <a:tr h="100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1.로그인된 아이디 출력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2. 마이페이지, 고객센터 커서 이동시 드롭다운 방식 출력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 드롭다운 메뉴 클릭시 해당 페이지로 이동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4.로그아웃 버튼 클릭시 로그아웃 폼으로 이동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24" name="Google Shape;524;p72"/>
          <p:cNvSpPr/>
          <p:nvPr/>
        </p:nvSpPr>
        <p:spPr>
          <a:xfrm>
            <a:off x="374431" y="5125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525" name="Google Shape;525;p72"/>
          <p:cNvSpPr/>
          <p:nvPr/>
        </p:nvSpPr>
        <p:spPr>
          <a:xfrm>
            <a:off x="2666931" y="2412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526" name="Google Shape;526;p72"/>
          <p:cNvSpPr/>
          <p:nvPr/>
        </p:nvSpPr>
        <p:spPr>
          <a:xfrm>
            <a:off x="5005381" y="2724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527" name="Google Shape;527;p72"/>
          <p:cNvSpPr/>
          <p:nvPr/>
        </p:nvSpPr>
        <p:spPr>
          <a:xfrm>
            <a:off x="2681481" y="28232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528" name="Google Shape;528;p72"/>
          <p:cNvSpPr/>
          <p:nvPr/>
        </p:nvSpPr>
        <p:spPr>
          <a:xfrm>
            <a:off x="5005381" y="3168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529" name="Google Shape;529;p72"/>
          <p:cNvSpPr/>
          <p:nvPr/>
        </p:nvSpPr>
        <p:spPr>
          <a:xfrm>
            <a:off x="374431" y="8587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530" name="Google Shape;530;p72"/>
          <p:cNvSpPr/>
          <p:nvPr/>
        </p:nvSpPr>
        <p:spPr>
          <a:xfrm>
            <a:off x="732675" y="621650"/>
            <a:ext cx="1167600" cy="2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2"/>
          <p:cNvSpPr/>
          <p:nvPr/>
        </p:nvSpPr>
        <p:spPr>
          <a:xfrm>
            <a:off x="3115700" y="2412625"/>
            <a:ext cx="814200" cy="2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2"/>
          <p:cNvSpPr/>
          <p:nvPr/>
        </p:nvSpPr>
        <p:spPr>
          <a:xfrm>
            <a:off x="5372925" y="2790075"/>
            <a:ext cx="873300" cy="27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2"/>
          <p:cNvSpPr/>
          <p:nvPr/>
        </p:nvSpPr>
        <p:spPr>
          <a:xfrm>
            <a:off x="3115600" y="2849275"/>
            <a:ext cx="814200" cy="84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2"/>
          <p:cNvSpPr/>
          <p:nvPr/>
        </p:nvSpPr>
        <p:spPr>
          <a:xfrm>
            <a:off x="5372925" y="3160100"/>
            <a:ext cx="873300" cy="84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2"/>
          <p:cNvSpPr/>
          <p:nvPr/>
        </p:nvSpPr>
        <p:spPr>
          <a:xfrm>
            <a:off x="732675" y="934925"/>
            <a:ext cx="11676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00" y="408076"/>
            <a:ext cx="1379382" cy="37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225" y="330925"/>
            <a:ext cx="11811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100" y="408066"/>
            <a:ext cx="891325" cy="321823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3"/>
          <p:cNvSpPr txBox="1"/>
          <p:nvPr>
            <p:ph type="title"/>
          </p:nvPr>
        </p:nvSpPr>
        <p:spPr>
          <a:xfrm>
            <a:off x="0" y="-303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55"/>
              <a:t>판매자 회원 </a:t>
            </a:r>
            <a:r>
              <a:rPr lang="ko" sz="1555"/>
              <a:t>사이드 메뉴</a:t>
            </a:r>
            <a:endParaRPr sz="1555"/>
          </a:p>
        </p:txBody>
      </p:sp>
      <p:cxnSp>
        <p:nvCxnSpPr>
          <p:cNvPr id="544" name="Google Shape;544;p73"/>
          <p:cNvCxnSpPr/>
          <p:nvPr/>
        </p:nvCxnSpPr>
        <p:spPr>
          <a:xfrm rot="10800000">
            <a:off x="3852550" y="2876550"/>
            <a:ext cx="311400" cy="2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45" name="Google Shape;545;p73"/>
          <p:cNvCxnSpPr/>
          <p:nvPr/>
        </p:nvCxnSpPr>
        <p:spPr>
          <a:xfrm rot="10800000">
            <a:off x="5560750" y="2970050"/>
            <a:ext cx="311400" cy="2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546" name="Google Shape;546;p73"/>
          <p:cNvGraphicFramePr/>
          <p:nvPr/>
        </p:nvGraphicFramePr>
        <p:xfrm>
          <a:off x="71783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65675"/>
              </a:tblGrid>
              <a:tr h="100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1.로그인된 아이디 출력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2. 마이페이지, 고객센터 커서 이동시 드롭다운 방식 출력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 드롭다운 메뉴 클릭시 해당 페이지로 이동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9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4.로그아웃 버튼 클릭시 로그아웃 폼으로 이동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47" name="Google Shape;547;p73"/>
          <p:cNvSpPr/>
          <p:nvPr/>
        </p:nvSpPr>
        <p:spPr>
          <a:xfrm>
            <a:off x="526831" y="5125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548" name="Google Shape;548;p73"/>
          <p:cNvSpPr/>
          <p:nvPr/>
        </p:nvSpPr>
        <p:spPr>
          <a:xfrm>
            <a:off x="2590731" y="2717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549" name="Google Shape;549;p73"/>
          <p:cNvSpPr/>
          <p:nvPr/>
        </p:nvSpPr>
        <p:spPr>
          <a:xfrm>
            <a:off x="4472331" y="2801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550" name="Google Shape;550;p73"/>
          <p:cNvSpPr/>
          <p:nvPr/>
        </p:nvSpPr>
        <p:spPr>
          <a:xfrm>
            <a:off x="2605281" y="3128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551" name="Google Shape;551;p73"/>
          <p:cNvSpPr/>
          <p:nvPr/>
        </p:nvSpPr>
        <p:spPr>
          <a:xfrm>
            <a:off x="4462731" y="30924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552" name="Google Shape;552;p73"/>
          <p:cNvSpPr/>
          <p:nvPr/>
        </p:nvSpPr>
        <p:spPr>
          <a:xfrm>
            <a:off x="526831" y="7825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553" name="Google Shape;553;p73"/>
          <p:cNvSpPr/>
          <p:nvPr/>
        </p:nvSpPr>
        <p:spPr>
          <a:xfrm>
            <a:off x="943475" y="512525"/>
            <a:ext cx="9567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3"/>
          <p:cNvSpPr/>
          <p:nvPr/>
        </p:nvSpPr>
        <p:spPr>
          <a:xfrm>
            <a:off x="2905125" y="2717425"/>
            <a:ext cx="873300" cy="2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3"/>
          <p:cNvSpPr/>
          <p:nvPr/>
        </p:nvSpPr>
        <p:spPr>
          <a:xfrm>
            <a:off x="4777725" y="2866275"/>
            <a:ext cx="713700" cy="18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3"/>
          <p:cNvSpPr/>
          <p:nvPr/>
        </p:nvSpPr>
        <p:spPr>
          <a:xfrm>
            <a:off x="2904100" y="3029625"/>
            <a:ext cx="873300" cy="109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3"/>
          <p:cNvSpPr/>
          <p:nvPr/>
        </p:nvSpPr>
        <p:spPr>
          <a:xfrm>
            <a:off x="4777725" y="3062575"/>
            <a:ext cx="713700" cy="48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3"/>
          <p:cNvSpPr/>
          <p:nvPr/>
        </p:nvSpPr>
        <p:spPr>
          <a:xfrm>
            <a:off x="943475" y="782525"/>
            <a:ext cx="9567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하단 메뉴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하단 메뉴</a:t>
            </a:r>
            <a:endParaRPr sz="1555"/>
          </a:p>
        </p:txBody>
      </p:sp>
      <p:pic>
        <p:nvPicPr>
          <p:cNvPr id="569" name="Google Shape;5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725"/>
            <a:ext cx="7267575" cy="118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0" name="Google Shape;570;p75"/>
          <p:cNvGraphicFramePr/>
          <p:nvPr/>
        </p:nvGraphicFramePr>
        <p:xfrm>
          <a:off x="0" y="332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985475"/>
              </a:tblGrid>
              <a:tr h="41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</a:t>
                      </a:r>
                      <a:r>
                        <a:rPr lang="ko">
                          <a:latin typeface="Roboto"/>
                          <a:ea typeface="Roboto"/>
                          <a:cs typeface="Roboto"/>
                          <a:sym typeface="Roboto"/>
                        </a:rPr>
                        <a:t>회사 소개 클릭 시 ‘회사소개 페이지’로 이동합니다.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2.</a:t>
                      </a:r>
                      <a:r>
                        <a:rPr lang="ko">
                          <a:latin typeface="Roboto"/>
                          <a:ea typeface="Roboto"/>
                          <a:cs typeface="Roboto"/>
                          <a:sym typeface="Roboto"/>
                        </a:rPr>
                        <a:t>이용약관 클릭시 ‘이용약관 페이지’로 이동합니다.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</a:t>
                      </a:r>
                      <a:r>
                        <a:rPr lang="ko">
                          <a:latin typeface="Roboto"/>
                          <a:ea typeface="Roboto"/>
                          <a:cs typeface="Roboto"/>
                          <a:sym typeface="Roboto"/>
                        </a:rPr>
                        <a:t> 개인정보취급방침 클릭시 ‘개인정보취급방침 페이지’ 로 이동합니다.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1" name="Google Shape;571;p75"/>
          <p:cNvSpPr/>
          <p:nvPr/>
        </p:nvSpPr>
        <p:spPr>
          <a:xfrm>
            <a:off x="2124756" y="10177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572" name="Google Shape;572;p75"/>
          <p:cNvSpPr/>
          <p:nvPr/>
        </p:nvSpPr>
        <p:spPr>
          <a:xfrm>
            <a:off x="2951256" y="10177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573" name="Google Shape;573;p75"/>
          <p:cNvSpPr/>
          <p:nvPr/>
        </p:nvSpPr>
        <p:spPr>
          <a:xfrm>
            <a:off x="3680906" y="10177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574" name="Google Shape;574;p75"/>
          <p:cNvSpPr/>
          <p:nvPr/>
        </p:nvSpPr>
        <p:spPr>
          <a:xfrm>
            <a:off x="2316425" y="1228525"/>
            <a:ext cx="6348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5"/>
          <p:cNvSpPr/>
          <p:nvPr/>
        </p:nvSpPr>
        <p:spPr>
          <a:xfrm>
            <a:off x="3090500" y="1228525"/>
            <a:ext cx="6348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5"/>
          <p:cNvSpPr/>
          <p:nvPr/>
        </p:nvSpPr>
        <p:spPr>
          <a:xfrm>
            <a:off x="3783125" y="1228525"/>
            <a:ext cx="12024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하단 메뉴 - 회사소개</a:t>
            </a:r>
            <a:endParaRPr sz="1555"/>
          </a:p>
        </p:txBody>
      </p:sp>
      <p:pic>
        <p:nvPicPr>
          <p:cNvPr id="582" name="Google Shape;5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8050"/>
            <a:ext cx="6747456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7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하단 메뉴 - 이용약관</a:t>
            </a:r>
            <a:endParaRPr sz="1555"/>
          </a:p>
        </p:txBody>
      </p:sp>
      <p:pic>
        <p:nvPicPr>
          <p:cNvPr id="588" name="Google Shape;5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00"/>
            <a:ext cx="6565924" cy="38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페이지 하단 메뉴 - 개인정보보호방침</a:t>
            </a:r>
            <a:endParaRPr sz="1555"/>
          </a:p>
        </p:txBody>
      </p:sp>
      <p:pic>
        <p:nvPicPr>
          <p:cNvPr id="594" name="Google Shape;5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00"/>
            <a:ext cx="6629874" cy="384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마이페이지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0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</a:t>
            </a:r>
            <a:r>
              <a:rPr lang="ko"/>
              <a:t>마이페이지 - 구매 상품 리스트</a:t>
            </a:r>
            <a:endParaRPr sz="1555"/>
          </a:p>
        </p:txBody>
      </p:sp>
      <p:pic>
        <p:nvPicPr>
          <p:cNvPr id="605" name="Google Shape;6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225"/>
            <a:ext cx="8110699" cy="22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250" y="3682913"/>
            <a:ext cx="1190625" cy="1038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7" name="Google Shape;607;p80"/>
          <p:cNvGraphicFramePr/>
          <p:nvPr/>
        </p:nvGraphicFramePr>
        <p:xfrm>
          <a:off x="71877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54900"/>
              </a:tblGrid>
              <a:tr h="75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</a:t>
                      </a:r>
                      <a:r>
                        <a:rPr lang="ko" sz="900"/>
                        <a:t>상품이 구매리스트로 이동시 다운로드가 가능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75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</a:t>
                      </a:r>
                      <a:r>
                        <a:rPr lang="ko" sz="900"/>
                        <a:t>구매후 다운로드시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구매상태 변경 후 평점 입력가능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75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</a:t>
                      </a:r>
                      <a:r>
                        <a:rPr lang="ko" sz="900"/>
                        <a:t>구매한 파일을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다운로드 받기전에  환불신청 가능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클릭시 환불신청 페이지로 이동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75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4.</a:t>
                      </a:r>
                      <a:r>
                        <a:rPr lang="ko" sz="900"/>
                        <a:t>구매후 다운로드시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구매상태 변경 후 환불불가 출력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75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5.</a:t>
                      </a:r>
                      <a:r>
                        <a:rPr lang="ko" sz="900"/>
                        <a:t>제목,구매일련 번호로 검색 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08" name="Google Shape;608;p80"/>
          <p:cNvSpPr/>
          <p:nvPr/>
        </p:nvSpPr>
        <p:spPr>
          <a:xfrm>
            <a:off x="5321125" y="1021825"/>
            <a:ext cx="17466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0"/>
          <p:cNvSpPr/>
          <p:nvPr/>
        </p:nvSpPr>
        <p:spPr>
          <a:xfrm>
            <a:off x="4903650" y="1644350"/>
            <a:ext cx="6348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0"/>
          <p:cNvSpPr/>
          <p:nvPr/>
        </p:nvSpPr>
        <p:spPr>
          <a:xfrm>
            <a:off x="3901550" y="1644350"/>
            <a:ext cx="6348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80"/>
          <p:cNvCxnSpPr>
            <a:stCxn id="608" idx="2"/>
            <a:endCxn id="606" idx="0"/>
          </p:cNvCxnSpPr>
          <p:nvPr/>
        </p:nvCxnSpPr>
        <p:spPr>
          <a:xfrm flipH="1">
            <a:off x="5510425" y="1230325"/>
            <a:ext cx="684000" cy="24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80"/>
          <p:cNvSpPr/>
          <p:nvPr/>
        </p:nvSpPr>
        <p:spPr>
          <a:xfrm>
            <a:off x="3714806" y="15310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613" name="Google Shape;613;p80"/>
          <p:cNvSpPr/>
          <p:nvPr/>
        </p:nvSpPr>
        <p:spPr>
          <a:xfrm>
            <a:off x="4735856" y="15673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614" name="Google Shape;614;p80"/>
          <p:cNvSpPr/>
          <p:nvPr/>
        </p:nvSpPr>
        <p:spPr>
          <a:xfrm>
            <a:off x="6194431" y="15673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615" name="Google Shape;61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50" y="2724525"/>
            <a:ext cx="4360157" cy="211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80"/>
          <p:cNvCxnSpPr>
            <a:stCxn id="608" idx="2"/>
          </p:cNvCxnSpPr>
          <p:nvPr/>
        </p:nvCxnSpPr>
        <p:spPr>
          <a:xfrm flipH="1">
            <a:off x="4826725" y="1230325"/>
            <a:ext cx="1367700" cy="17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80"/>
          <p:cNvSpPr/>
          <p:nvPr/>
        </p:nvSpPr>
        <p:spPr>
          <a:xfrm>
            <a:off x="6394225" y="1391325"/>
            <a:ext cx="481200" cy="461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913" y="2314475"/>
            <a:ext cx="686313" cy="1606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80"/>
          <p:cNvCxnSpPr>
            <a:stCxn id="617" idx="2"/>
            <a:endCxn id="618" idx="0"/>
          </p:cNvCxnSpPr>
          <p:nvPr/>
        </p:nvCxnSpPr>
        <p:spPr>
          <a:xfrm>
            <a:off x="6634825" y="1852725"/>
            <a:ext cx="561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80"/>
          <p:cNvSpPr/>
          <p:nvPr/>
        </p:nvSpPr>
        <p:spPr>
          <a:xfrm>
            <a:off x="5162910" y="889900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621" name="Google Shape;621;p80"/>
          <p:cNvSpPr/>
          <p:nvPr/>
        </p:nvSpPr>
        <p:spPr>
          <a:xfrm>
            <a:off x="6194431" y="24674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1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</a:t>
            </a:r>
            <a:r>
              <a:rPr lang="ko"/>
              <a:t>마이페이지 - 구매 상품 리스트 구조</a:t>
            </a:r>
            <a:endParaRPr sz="1555"/>
          </a:p>
        </p:txBody>
      </p:sp>
      <p:pic>
        <p:nvPicPr>
          <p:cNvPr id="627" name="Google Shape;6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25" y="1623525"/>
            <a:ext cx="4519433" cy="28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675" y="1289300"/>
            <a:ext cx="3220000" cy="32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5" y="561200"/>
            <a:ext cx="6119127" cy="60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81"/>
          <p:cNvCxnSpPr/>
          <p:nvPr/>
        </p:nvCxnSpPr>
        <p:spPr>
          <a:xfrm>
            <a:off x="4585800" y="1083375"/>
            <a:ext cx="624000" cy="4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3109100" y="1091575"/>
            <a:ext cx="443100" cy="4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81"/>
          <p:cNvSpPr txBox="1"/>
          <p:nvPr/>
        </p:nvSpPr>
        <p:spPr>
          <a:xfrm>
            <a:off x="7051500" y="268830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파라미터값을 int로 변환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81"/>
          <p:cNvSpPr txBox="1"/>
          <p:nvPr/>
        </p:nvSpPr>
        <p:spPr>
          <a:xfrm>
            <a:off x="7220650" y="391815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ebook_tbl의 평점, 부여횟수 누적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81"/>
          <p:cNvSpPr txBox="1"/>
          <p:nvPr/>
        </p:nvSpPr>
        <p:spPr>
          <a:xfrm>
            <a:off x="7264950" y="429745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구매상태 변경 (평점 부여 완료)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81"/>
          <p:cNvSpPr txBox="1"/>
          <p:nvPr/>
        </p:nvSpPr>
        <p:spPr>
          <a:xfrm>
            <a:off x="7308100" y="353885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각 구매내역에 부여  </a:t>
            </a:r>
            <a:r>
              <a:rPr lang="ko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평점 저장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81"/>
          <p:cNvSpPr txBox="1"/>
          <p:nvPr/>
        </p:nvSpPr>
        <p:spPr>
          <a:xfrm>
            <a:off x="2350625" y="391815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다운로드 횟수 누적</a:t>
            </a: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81"/>
          <p:cNvSpPr txBox="1"/>
          <p:nvPr/>
        </p:nvSpPr>
        <p:spPr>
          <a:xfrm>
            <a:off x="2545050" y="4187600"/>
            <a:ext cx="20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구매상태 변경(다운로드 완료)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4.인기순위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평점순으로 정렬된 작품목록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신작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최신 업로드 순으로 정렬된 작품목록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e-Book 조회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표지이미지, 제목, 작가, 평점, 가격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제목 or 표지이미지 클릭시 상세페이지로 이동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 : 표지이미지, 책 설명(제목, 저자, 카테고리, 출간일, 등급, 파일크기, 전자책 유형), 가격, 다운로드횟수, 미리보기 이미지 1장, 목차, 저자소개, 구매하기 버튼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 버튼 누를 때, 비회원은 로그인 페이지로 이동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구매 버튼 누를 때, 회원이면 구매 페이지로 이동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463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회원은 구매버튼 비활성화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50" y="4035431"/>
            <a:ext cx="4130076" cy="11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7375"/>
            <a:ext cx="2958375" cy="17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26" y="2984225"/>
            <a:ext cx="4042550" cy="94681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82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</a:t>
            </a:r>
            <a:r>
              <a:rPr lang="ko"/>
              <a:t>마이페이지 - 환불 신청 페이지</a:t>
            </a:r>
            <a:endParaRPr sz="1555"/>
          </a:p>
        </p:txBody>
      </p:sp>
      <p:pic>
        <p:nvPicPr>
          <p:cNvPr id="646" name="Google Shape;6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22947"/>
            <a:ext cx="5753376" cy="12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2"/>
          <p:cNvSpPr/>
          <p:nvPr/>
        </p:nvSpPr>
        <p:spPr>
          <a:xfrm>
            <a:off x="584650" y="1237824"/>
            <a:ext cx="1050900" cy="32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2"/>
          <p:cNvSpPr/>
          <p:nvPr/>
        </p:nvSpPr>
        <p:spPr>
          <a:xfrm>
            <a:off x="1718275" y="1550812"/>
            <a:ext cx="377400" cy="22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82"/>
          <p:cNvCxnSpPr>
            <a:stCxn id="648" idx="2"/>
          </p:cNvCxnSpPr>
          <p:nvPr/>
        </p:nvCxnSpPr>
        <p:spPr>
          <a:xfrm>
            <a:off x="1906975" y="1772812"/>
            <a:ext cx="7020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82"/>
          <p:cNvSpPr/>
          <p:nvPr/>
        </p:nvSpPr>
        <p:spPr>
          <a:xfrm>
            <a:off x="1718281" y="1296315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651" name="Google Shape;651;p82"/>
          <p:cNvSpPr/>
          <p:nvPr/>
        </p:nvSpPr>
        <p:spPr>
          <a:xfrm>
            <a:off x="4297381" y="23428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652" name="Google Shape;652;p82"/>
          <p:cNvSpPr/>
          <p:nvPr/>
        </p:nvSpPr>
        <p:spPr>
          <a:xfrm>
            <a:off x="4521775" y="2165212"/>
            <a:ext cx="799200" cy="42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2"/>
          <p:cNvSpPr/>
          <p:nvPr/>
        </p:nvSpPr>
        <p:spPr>
          <a:xfrm>
            <a:off x="4612906" y="31706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654" name="Google Shape;654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3025" y="990887"/>
            <a:ext cx="799200" cy="69690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2"/>
          <p:cNvSpPr/>
          <p:nvPr/>
        </p:nvSpPr>
        <p:spPr>
          <a:xfrm>
            <a:off x="3966775" y="1854412"/>
            <a:ext cx="555000" cy="2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6" name="Google Shape;656;p82"/>
          <p:cNvCxnSpPr>
            <a:stCxn id="655" idx="3"/>
            <a:endCxn id="654" idx="1"/>
          </p:cNvCxnSpPr>
          <p:nvPr/>
        </p:nvCxnSpPr>
        <p:spPr>
          <a:xfrm flipH="1" rot="10800000">
            <a:off x="4521775" y="1339462"/>
            <a:ext cx="751200" cy="6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p82"/>
          <p:cNvCxnSpPr>
            <a:stCxn id="652" idx="2"/>
          </p:cNvCxnSpPr>
          <p:nvPr/>
        </p:nvCxnSpPr>
        <p:spPr>
          <a:xfrm flipH="1">
            <a:off x="3630775" y="2594512"/>
            <a:ext cx="1290600" cy="4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58" name="Google Shape;658;p82"/>
          <p:cNvGraphicFramePr/>
          <p:nvPr/>
        </p:nvGraphicFramePr>
        <p:xfrm>
          <a:off x="7096775" y="-221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2047225"/>
              </a:tblGrid>
              <a:tr h="130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1.환불 사유를 입력후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신청버튼 클릭시 환불 신청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다운로드,평점 부여 상태에서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경로 접속시 신청기능 비활성화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130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2.환불 신청시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환불 내역 페이지로 이동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환불처리중으로 출력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130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3.환불 신청후 판매자 마이페이지에서 환불처리 가능,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판매자 환불 거절 또는 미처리시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관리자 페이지에서 환불처리 가능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59" name="Google Shape;659;p82"/>
          <p:cNvSpPr txBox="1"/>
          <p:nvPr/>
        </p:nvSpPr>
        <p:spPr>
          <a:xfrm>
            <a:off x="1386850" y="2900075"/>
            <a:ext cx="9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(판매자)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82"/>
          <p:cNvSpPr txBox="1"/>
          <p:nvPr/>
        </p:nvSpPr>
        <p:spPr>
          <a:xfrm>
            <a:off x="1021238" y="3938275"/>
            <a:ext cx="9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(관리자)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3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</a:t>
            </a:r>
            <a:r>
              <a:rPr lang="ko"/>
              <a:t>마이페이지 - 계정 관리 페이지</a:t>
            </a:r>
            <a:endParaRPr sz="1555"/>
          </a:p>
        </p:txBody>
      </p:sp>
      <p:pic>
        <p:nvPicPr>
          <p:cNvPr id="666" name="Google Shape;6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425"/>
            <a:ext cx="1993800" cy="30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3"/>
          <p:cNvSpPr/>
          <p:nvPr/>
        </p:nvSpPr>
        <p:spPr>
          <a:xfrm>
            <a:off x="533606" y="35218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668" name="Google Shape;668;p83"/>
          <p:cNvSpPr/>
          <p:nvPr/>
        </p:nvSpPr>
        <p:spPr>
          <a:xfrm>
            <a:off x="717875" y="3633750"/>
            <a:ext cx="555000" cy="26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025" y="796500"/>
            <a:ext cx="1993800" cy="27204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0" name="Google Shape;670;p83"/>
          <p:cNvGraphicFramePr/>
          <p:nvPr/>
        </p:nvGraphicFramePr>
        <p:xfrm>
          <a:off x="72002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43775"/>
              </a:tblGrid>
              <a:tr h="108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1.수정 버튼 클릭시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수정 폼으로 이동 .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108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2.입력되지 않은 값은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수정시 기존 값 유지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71" name="Google Shape;671;p83"/>
          <p:cNvSpPr/>
          <p:nvPr/>
        </p:nvSpPr>
        <p:spPr>
          <a:xfrm>
            <a:off x="3455556" y="1144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cxnSp>
        <p:nvCxnSpPr>
          <p:cNvPr id="672" name="Google Shape;672;p83"/>
          <p:cNvCxnSpPr/>
          <p:nvPr/>
        </p:nvCxnSpPr>
        <p:spPr>
          <a:xfrm flipH="1" rot="10800000">
            <a:off x="1437275" y="3535825"/>
            <a:ext cx="40350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3363" y="1086450"/>
            <a:ext cx="3433450" cy="22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 고객센터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50" y="579423"/>
            <a:ext cx="7497950" cy="39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5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공지사항</a:t>
            </a:r>
            <a:endParaRPr sz="1555"/>
          </a:p>
        </p:txBody>
      </p:sp>
      <p:pic>
        <p:nvPicPr>
          <p:cNvPr id="685" name="Google Shape;68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950" y="2772250"/>
            <a:ext cx="728000" cy="86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85"/>
          <p:cNvCxnSpPr>
            <a:stCxn id="687" idx="2"/>
            <a:endCxn id="685" idx="0"/>
          </p:cNvCxnSpPr>
          <p:nvPr/>
        </p:nvCxnSpPr>
        <p:spPr>
          <a:xfrm>
            <a:off x="5787275" y="1929975"/>
            <a:ext cx="353700" cy="8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85"/>
          <p:cNvSpPr/>
          <p:nvPr/>
        </p:nvSpPr>
        <p:spPr>
          <a:xfrm>
            <a:off x="5513375" y="1752375"/>
            <a:ext cx="547800" cy="17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5"/>
          <p:cNvSpPr/>
          <p:nvPr/>
        </p:nvSpPr>
        <p:spPr>
          <a:xfrm>
            <a:off x="2785825" y="2292525"/>
            <a:ext cx="1332000" cy="39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5"/>
          <p:cNvSpPr/>
          <p:nvPr/>
        </p:nvSpPr>
        <p:spPr>
          <a:xfrm>
            <a:off x="2670781" y="21960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690" name="Google Shape;690;p85"/>
          <p:cNvGraphicFramePr/>
          <p:nvPr/>
        </p:nvGraphicFramePr>
        <p:xfrm>
          <a:off x="7207625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936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1.제목 클릭시 공지사항 상세보기 페이지로 이동합니다.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6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공지사항 상세보기</a:t>
            </a:r>
            <a:endParaRPr sz="1555"/>
          </a:p>
        </p:txBody>
      </p:sp>
      <p:pic>
        <p:nvPicPr>
          <p:cNvPr id="696" name="Google Shape;6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800"/>
            <a:ext cx="6631201" cy="40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6"/>
          <p:cNvSpPr/>
          <p:nvPr/>
        </p:nvSpPr>
        <p:spPr>
          <a:xfrm>
            <a:off x="63600" y="2957975"/>
            <a:ext cx="489900" cy="147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6"/>
          <p:cNvSpPr/>
          <p:nvPr/>
        </p:nvSpPr>
        <p:spPr>
          <a:xfrm>
            <a:off x="63600" y="1210325"/>
            <a:ext cx="489900" cy="166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6"/>
          <p:cNvSpPr/>
          <p:nvPr/>
        </p:nvSpPr>
        <p:spPr>
          <a:xfrm>
            <a:off x="63488" y="981584"/>
            <a:ext cx="453600" cy="14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6"/>
          <p:cNvSpPr/>
          <p:nvPr/>
        </p:nvSpPr>
        <p:spPr>
          <a:xfrm>
            <a:off x="63488" y="743814"/>
            <a:ext cx="444600" cy="15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6"/>
          <p:cNvSpPr/>
          <p:nvPr/>
        </p:nvSpPr>
        <p:spPr>
          <a:xfrm>
            <a:off x="4948618" y="743814"/>
            <a:ext cx="444600" cy="15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6"/>
          <p:cNvSpPr/>
          <p:nvPr/>
        </p:nvSpPr>
        <p:spPr>
          <a:xfrm>
            <a:off x="508032" y="696323"/>
            <a:ext cx="275100" cy="25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703" name="Google Shape;703;p86"/>
          <p:cNvSpPr/>
          <p:nvPr/>
        </p:nvSpPr>
        <p:spPr>
          <a:xfrm>
            <a:off x="2113520" y="925984"/>
            <a:ext cx="275100" cy="25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04" name="Google Shape;704;p86"/>
          <p:cNvSpPr/>
          <p:nvPr/>
        </p:nvSpPr>
        <p:spPr>
          <a:xfrm>
            <a:off x="278359" y="2999515"/>
            <a:ext cx="275100" cy="25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705" name="Google Shape;705;p86"/>
          <p:cNvSpPr/>
          <p:nvPr/>
        </p:nvSpPr>
        <p:spPr>
          <a:xfrm>
            <a:off x="278348" y="1225406"/>
            <a:ext cx="275100" cy="25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706" name="Google Shape;706;p86"/>
          <p:cNvSpPr/>
          <p:nvPr/>
        </p:nvSpPr>
        <p:spPr>
          <a:xfrm>
            <a:off x="4673593" y="696323"/>
            <a:ext cx="275100" cy="257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  <p:graphicFrame>
        <p:nvGraphicFramePr>
          <p:cNvPr id="707" name="Google Shape;707;p86"/>
          <p:cNvGraphicFramePr/>
          <p:nvPr/>
        </p:nvGraphicFramePr>
        <p:xfrm>
          <a:off x="70892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2054800"/>
              </a:tblGrid>
              <a:tr h="6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1.공지사항 번호 조회로 상세 보기 페이지 이동합니다.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2.공지사항 제목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3.공지사항 내용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4.공지사항 첨부파일 미리보기 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5.공지사항 최초 등록 일자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4800"/>
            <a:ext cx="4729061" cy="292974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자주묻는 질문 </a:t>
            </a:r>
            <a:endParaRPr sz="1555"/>
          </a:p>
        </p:txBody>
      </p:sp>
      <p:cxnSp>
        <p:nvCxnSpPr>
          <p:cNvPr id="714" name="Google Shape;714;p87"/>
          <p:cNvCxnSpPr/>
          <p:nvPr/>
        </p:nvCxnSpPr>
        <p:spPr>
          <a:xfrm rot="10800000">
            <a:off x="3063800" y="858500"/>
            <a:ext cx="162900" cy="1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87"/>
          <p:cNvSpPr/>
          <p:nvPr/>
        </p:nvSpPr>
        <p:spPr>
          <a:xfrm>
            <a:off x="1161925" y="761000"/>
            <a:ext cx="2153700" cy="12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7"/>
          <p:cNvSpPr/>
          <p:nvPr/>
        </p:nvSpPr>
        <p:spPr>
          <a:xfrm>
            <a:off x="1055931" y="6447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717" name="Google Shape;717;p87"/>
          <p:cNvGraphicFramePr/>
          <p:nvPr/>
        </p:nvGraphicFramePr>
        <p:xfrm>
          <a:off x="2008150" y="380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2274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1.마우스로 배너 클릭시 상세 정보 드롭다운 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18" name="Google Shape;71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629" y="802948"/>
            <a:ext cx="1499475" cy="24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636" y="3219323"/>
            <a:ext cx="2591634" cy="1619377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7"/>
          <p:cNvSpPr/>
          <p:nvPr/>
        </p:nvSpPr>
        <p:spPr>
          <a:xfrm>
            <a:off x="4679281" y="732129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21" name="Google Shape;721;p87"/>
          <p:cNvSpPr/>
          <p:nvPr/>
        </p:nvSpPr>
        <p:spPr>
          <a:xfrm>
            <a:off x="4729056" y="3110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graphicFrame>
        <p:nvGraphicFramePr>
          <p:cNvPr id="722" name="Google Shape;722;p87"/>
          <p:cNvGraphicFramePr/>
          <p:nvPr/>
        </p:nvGraphicFramePr>
        <p:xfrm>
          <a:off x="7485150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658850"/>
              </a:tblGrid>
              <a:tr h="8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1.마우스로 배너 클릭시 상세 정보 드롭다운 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8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2.css로 아코디언과 판넬 설정합니다.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8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3.스크립트에서 아코디언의 숫자만큼 for문을 실행합니다.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8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문의 게시판 </a:t>
            </a:r>
            <a:endParaRPr sz="1555"/>
          </a:p>
        </p:txBody>
      </p:sp>
      <p:pic>
        <p:nvPicPr>
          <p:cNvPr id="728" name="Google Shape;7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00" y="916138"/>
            <a:ext cx="522925" cy="6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4000"/>
            <a:ext cx="4243301" cy="1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8"/>
          <p:cNvSpPr/>
          <p:nvPr/>
        </p:nvSpPr>
        <p:spPr>
          <a:xfrm>
            <a:off x="495850" y="1258125"/>
            <a:ext cx="562500" cy="7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8"/>
          <p:cNvSpPr/>
          <p:nvPr/>
        </p:nvSpPr>
        <p:spPr>
          <a:xfrm>
            <a:off x="370106" y="11604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cxnSp>
        <p:nvCxnSpPr>
          <p:cNvPr id="732" name="Google Shape;732;p88"/>
          <p:cNvCxnSpPr/>
          <p:nvPr/>
        </p:nvCxnSpPr>
        <p:spPr>
          <a:xfrm>
            <a:off x="3049100" y="999100"/>
            <a:ext cx="1324800" cy="1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3" name="Google Shape;733;p88"/>
          <p:cNvSpPr/>
          <p:nvPr/>
        </p:nvSpPr>
        <p:spPr>
          <a:xfrm>
            <a:off x="2412625" y="902900"/>
            <a:ext cx="636600" cy="20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8"/>
          <p:cNvSpPr/>
          <p:nvPr/>
        </p:nvSpPr>
        <p:spPr>
          <a:xfrm>
            <a:off x="1398725" y="1287725"/>
            <a:ext cx="1014000" cy="6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8"/>
          <p:cNvSpPr/>
          <p:nvPr/>
        </p:nvSpPr>
        <p:spPr>
          <a:xfrm>
            <a:off x="1284781" y="11604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36" name="Google Shape;736;p88"/>
          <p:cNvSpPr/>
          <p:nvPr/>
        </p:nvSpPr>
        <p:spPr>
          <a:xfrm>
            <a:off x="3672206" y="19849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737" name="Google Shape;737;p88"/>
          <p:cNvSpPr/>
          <p:nvPr/>
        </p:nvSpPr>
        <p:spPr>
          <a:xfrm>
            <a:off x="3811375" y="2079600"/>
            <a:ext cx="562500" cy="25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8" name="Google Shape;738;p88"/>
          <p:cNvGraphicFramePr/>
          <p:nvPr/>
        </p:nvGraphicFramePr>
        <p:xfrm>
          <a:off x="7370425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773575"/>
              </a:tblGrid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1.등록하기 에서 작성한 작성자 명 표기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2.제목 클릭시 문의게시판 상세 보기로 이동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3.글쓰기 버튼 클릭시 회원권한만 작성 가능한 글쓰기 페이지로 이동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39" name="Google Shape;73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5" y="2656050"/>
            <a:ext cx="2757896" cy="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175" y="3867150"/>
            <a:ext cx="5048999" cy="575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88"/>
          <p:cNvCxnSpPr>
            <a:endCxn id="740" idx="0"/>
          </p:cNvCxnSpPr>
          <p:nvPr/>
        </p:nvCxnSpPr>
        <p:spPr>
          <a:xfrm flipH="1">
            <a:off x="3976674" y="2353350"/>
            <a:ext cx="130800" cy="15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88"/>
          <p:cNvCxnSpPr>
            <a:stCxn id="734" idx="2"/>
            <a:endCxn id="739" idx="0"/>
          </p:cNvCxnSpPr>
          <p:nvPr/>
        </p:nvCxnSpPr>
        <p:spPr>
          <a:xfrm flipH="1">
            <a:off x="1396925" y="1984925"/>
            <a:ext cx="508800" cy="6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9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문의 게시판 상세보기</a:t>
            </a:r>
            <a:endParaRPr sz="1555"/>
          </a:p>
        </p:txBody>
      </p:sp>
      <p:graphicFrame>
        <p:nvGraphicFramePr>
          <p:cNvPr id="748" name="Google Shape;748;p89"/>
          <p:cNvGraphicFramePr/>
          <p:nvPr/>
        </p:nvGraphicFramePr>
        <p:xfrm>
          <a:off x="7370425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773575"/>
              </a:tblGrid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1.수정하기 버튼 클릭시 처리 구조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2.삭제 버튼 클릭시 처리 구조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 자신이 작성한 게시글 들어와서 수정하는 폼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49" name="Google Shape;7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38" y="3763675"/>
            <a:ext cx="1201925" cy="2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7800"/>
            <a:ext cx="1509750" cy="2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925" y="4514825"/>
            <a:ext cx="2667749" cy="3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082" y="1572218"/>
            <a:ext cx="2444974" cy="9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391" y="3990541"/>
            <a:ext cx="1662650" cy="5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9"/>
          <p:cNvSpPr/>
          <p:nvPr/>
        </p:nvSpPr>
        <p:spPr>
          <a:xfrm>
            <a:off x="776206" y="39905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55" name="Google Shape;755;p89"/>
          <p:cNvSpPr/>
          <p:nvPr/>
        </p:nvSpPr>
        <p:spPr>
          <a:xfrm>
            <a:off x="469731" y="3606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cxnSp>
        <p:nvCxnSpPr>
          <p:cNvPr id="756" name="Google Shape;756;p89"/>
          <p:cNvCxnSpPr>
            <a:stCxn id="754" idx="6"/>
          </p:cNvCxnSpPr>
          <p:nvPr/>
        </p:nvCxnSpPr>
        <p:spPr>
          <a:xfrm>
            <a:off x="1000606" y="4094791"/>
            <a:ext cx="1745100" cy="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89"/>
          <p:cNvCxnSpPr>
            <a:stCxn id="754" idx="6"/>
            <a:endCxn id="751" idx="1"/>
          </p:cNvCxnSpPr>
          <p:nvPr/>
        </p:nvCxnSpPr>
        <p:spPr>
          <a:xfrm>
            <a:off x="1000606" y="4094791"/>
            <a:ext cx="1552200" cy="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8" name="Google Shape;758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3162" y="2486925"/>
            <a:ext cx="2442807" cy="52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89"/>
          <p:cNvCxnSpPr>
            <a:stCxn id="755" idx="7"/>
            <a:endCxn id="752" idx="1"/>
          </p:cNvCxnSpPr>
          <p:nvPr/>
        </p:nvCxnSpPr>
        <p:spPr>
          <a:xfrm flipH="1" rot="10800000">
            <a:off x="661268" y="2029425"/>
            <a:ext cx="1410900" cy="160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89"/>
          <p:cNvCxnSpPr>
            <a:stCxn id="755" idx="7"/>
            <a:endCxn id="758" idx="1"/>
          </p:cNvCxnSpPr>
          <p:nvPr/>
        </p:nvCxnSpPr>
        <p:spPr>
          <a:xfrm flipH="1" rot="10800000">
            <a:off x="661268" y="2747625"/>
            <a:ext cx="1411800" cy="8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89"/>
          <p:cNvSpPr/>
          <p:nvPr/>
        </p:nvSpPr>
        <p:spPr>
          <a:xfrm>
            <a:off x="377425" y="888075"/>
            <a:ext cx="1201800" cy="226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9"/>
          <p:cNvSpPr/>
          <p:nvPr/>
        </p:nvSpPr>
        <p:spPr>
          <a:xfrm>
            <a:off x="377431" y="6795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90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문의 게시판 답글</a:t>
            </a:r>
            <a:endParaRPr sz="1555"/>
          </a:p>
        </p:txBody>
      </p:sp>
      <p:graphicFrame>
        <p:nvGraphicFramePr>
          <p:cNvPr id="768" name="Google Shape;768;p90"/>
          <p:cNvGraphicFramePr/>
          <p:nvPr/>
        </p:nvGraphicFramePr>
        <p:xfrm>
          <a:off x="7370425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773575"/>
              </a:tblGrid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1.비밀번호 확인을 받은뒤 수정가능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2.비밀번호 확인을 받은뒤 삭제 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 비밀번호를 입력하면 댓글 수정,작성이 가능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69" name="Google Shape;7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800"/>
            <a:ext cx="4534900" cy="11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90"/>
          <p:cNvSpPr/>
          <p:nvPr/>
        </p:nvSpPr>
        <p:spPr>
          <a:xfrm>
            <a:off x="1887175" y="629050"/>
            <a:ext cx="547800" cy="20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0"/>
          <p:cNvSpPr/>
          <p:nvPr/>
        </p:nvSpPr>
        <p:spPr>
          <a:xfrm>
            <a:off x="2390425" y="1280325"/>
            <a:ext cx="518100" cy="20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2" name="Google Shape;772;p90"/>
          <p:cNvCxnSpPr>
            <a:stCxn id="770" idx="3"/>
          </p:cNvCxnSpPr>
          <p:nvPr/>
        </p:nvCxnSpPr>
        <p:spPr>
          <a:xfrm>
            <a:off x="2434975" y="732700"/>
            <a:ext cx="182040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90"/>
          <p:cNvCxnSpPr>
            <a:stCxn id="771" idx="2"/>
            <a:endCxn id="774" idx="0"/>
          </p:cNvCxnSpPr>
          <p:nvPr/>
        </p:nvCxnSpPr>
        <p:spPr>
          <a:xfrm flipH="1">
            <a:off x="1950175" y="1487625"/>
            <a:ext cx="699300" cy="8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90"/>
          <p:cNvSpPr/>
          <p:nvPr/>
        </p:nvSpPr>
        <p:spPr>
          <a:xfrm>
            <a:off x="1746631" y="5242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776" name="Google Shape;776;p90"/>
          <p:cNvSpPr/>
          <p:nvPr/>
        </p:nvSpPr>
        <p:spPr>
          <a:xfrm>
            <a:off x="2269081" y="14025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77" name="Google Shape;777;p90"/>
          <p:cNvSpPr/>
          <p:nvPr/>
        </p:nvSpPr>
        <p:spPr>
          <a:xfrm>
            <a:off x="1184125" y="939900"/>
            <a:ext cx="1532100" cy="25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368" y="1403136"/>
            <a:ext cx="2228383" cy="13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25" y="2294778"/>
            <a:ext cx="2674501" cy="14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0"/>
          <p:cNvSpPr/>
          <p:nvPr/>
        </p:nvSpPr>
        <p:spPr>
          <a:xfrm>
            <a:off x="1059756" y="8363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1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고객센터 - 문의 게시판 </a:t>
            </a:r>
            <a:r>
              <a:rPr lang="ko"/>
              <a:t>등록</a:t>
            </a:r>
            <a:endParaRPr sz="1555"/>
          </a:p>
        </p:txBody>
      </p:sp>
      <p:graphicFrame>
        <p:nvGraphicFramePr>
          <p:cNvPr id="785" name="Google Shape;785;p91"/>
          <p:cNvGraphicFramePr/>
          <p:nvPr/>
        </p:nvGraphicFramePr>
        <p:xfrm>
          <a:off x="7370425" y="60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1773575"/>
              </a:tblGrid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1.작성자(본인 아이디 입력), 제목, 문의 내역, 파일 문의게시판 첨부파일을 업로드하여 문의 게시판을 등록한다.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2.’</a:t>
                      </a:r>
                      <a:r>
                        <a:rPr lang="ko" sz="900"/>
                        <a:t>등록하기’  버튼을 클릭 하여 문의게시판 등록을 할수 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96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3. ‘</a:t>
                      </a:r>
                      <a:r>
                        <a:rPr lang="ko" sz="900"/>
                        <a:t>리스트’ 버튼을 클릭 후 ‘문의게시판’ 페이지로 이동합니다.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86" name="Google Shape;7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00"/>
            <a:ext cx="7065626" cy="3677713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91"/>
          <p:cNvSpPr/>
          <p:nvPr/>
        </p:nvSpPr>
        <p:spPr>
          <a:xfrm>
            <a:off x="917750" y="1317200"/>
            <a:ext cx="5484000" cy="262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91"/>
          <p:cNvSpPr/>
          <p:nvPr/>
        </p:nvSpPr>
        <p:spPr>
          <a:xfrm>
            <a:off x="917756" y="10790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789" name="Google Shape;789;p91"/>
          <p:cNvSpPr/>
          <p:nvPr/>
        </p:nvSpPr>
        <p:spPr>
          <a:xfrm>
            <a:off x="3404325" y="4003800"/>
            <a:ext cx="480900" cy="9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1"/>
          <p:cNvSpPr/>
          <p:nvPr/>
        </p:nvSpPr>
        <p:spPr>
          <a:xfrm>
            <a:off x="3134956" y="39461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791" name="Google Shape;791;p91"/>
          <p:cNvSpPr/>
          <p:nvPr/>
        </p:nvSpPr>
        <p:spPr>
          <a:xfrm>
            <a:off x="3968231" y="39461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7.회원가입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(일반 회원가입)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: 한글 10자 이내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: 영문/숫자 포함 8~20자, 중복확인 필수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: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영문/숫자 포함 8~20자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암호화(SHA-256, Bcrypt)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재확인 : 입력한 비밀번호와 일치해야함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: @포함 영문/숫자 10~50자 / 본인 인증 수단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컨텐츠 이용 약관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개인정보 이용 약관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환불 정책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약관 미동의시 회원가입 불가능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3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창작물 등록</a:t>
            </a:r>
            <a:endParaRPr sz="1555"/>
          </a:p>
        </p:txBody>
      </p:sp>
      <p:pic>
        <p:nvPicPr>
          <p:cNvPr id="802" name="Google Shape;8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4000"/>
            <a:ext cx="6687923" cy="3955374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3"/>
          <p:cNvSpPr/>
          <p:nvPr/>
        </p:nvSpPr>
        <p:spPr>
          <a:xfrm>
            <a:off x="1999006" y="14622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804" name="Google Shape;804;p93"/>
          <p:cNvSpPr/>
          <p:nvPr/>
        </p:nvSpPr>
        <p:spPr>
          <a:xfrm>
            <a:off x="3138606" y="43530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805" name="Google Shape;805;p93"/>
          <p:cNvSpPr/>
          <p:nvPr/>
        </p:nvSpPr>
        <p:spPr>
          <a:xfrm>
            <a:off x="6113056" y="32344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7</a:t>
            </a:r>
            <a:endParaRPr sz="1100"/>
          </a:p>
        </p:txBody>
      </p:sp>
      <p:graphicFrame>
        <p:nvGraphicFramePr>
          <p:cNvPr id="806" name="Google Shape;806;p93"/>
          <p:cNvGraphicFramePr/>
          <p:nvPr/>
        </p:nvGraphicFramePr>
        <p:xfrm>
          <a:off x="66055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382900"/>
                <a:gridCol w="2155525"/>
              </a:tblGrid>
              <a:tr h="5504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창작물 정보 입력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 신청후 등록상태 변경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관리자 등록승인후 일반회원 게시물 목록에 추가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07" name="Google Shape;80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025" y="2488250"/>
            <a:ext cx="4696777" cy="256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08" name="Google Shape;808;p93"/>
          <p:cNvCxnSpPr/>
          <p:nvPr/>
        </p:nvCxnSpPr>
        <p:spPr>
          <a:xfrm flipH="1" rot="10800000">
            <a:off x="3723275" y="4479250"/>
            <a:ext cx="6375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4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창작물 등록내역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7800"/>
            <a:ext cx="6687926" cy="40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4"/>
          <p:cNvSpPr/>
          <p:nvPr/>
        </p:nvSpPr>
        <p:spPr>
          <a:xfrm>
            <a:off x="782206" y="21561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816" name="Google Shape;816;p94"/>
          <p:cNvGraphicFramePr/>
          <p:nvPr/>
        </p:nvGraphicFramePr>
        <p:xfrm>
          <a:off x="66644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382850"/>
                <a:gridCol w="2096725"/>
              </a:tblGrid>
              <a:tr h="5398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84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등록신청후 관리자 등록승인시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등록상태 변경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제목 클릭시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상세보기 페이지로 이동.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삭제신청시 등록상태 변경후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일반회원 페이지에서 제외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검색 카테고리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제목, 저자, 책번호, 제목+저자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상단 검색바와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별개로 등록내역에서 검색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7" name="Google Shape;817;p94"/>
          <p:cNvSpPr/>
          <p:nvPr/>
        </p:nvSpPr>
        <p:spPr>
          <a:xfrm>
            <a:off x="2223831" y="2364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818" name="Google Shape;818;p94"/>
          <p:cNvSpPr/>
          <p:nvPr/>
        </p:nvSpPr>
        <p:spPr>
          <a:xfrm>
            <a:off x="5867906" y="2364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819" name="Google Shape;819;p94"/>
          <p:cNvSpPr/>
          <p:nvPr/>
        </p:nvSpPr>
        <p:spPr>
          <a:xfrm>
            <a:off x="4798231" y="15010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820" name="Google Shape;820;p94"/>
          <p:cNvSpPr/>
          <p:nvPr/>
        </p:nvSpPr>
        <p:spPr>
          <a:xfrm>
            <a:off x="6018256" y="15010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05" y="776975"/>
            <a:ext cx="4889175" cy="39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5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판매내역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95"/>
          <p:cNvSpPr/>
          <p:nvPr/>
        </p:nvSpPr>
        <p:spPr>
          <a:xfrm>
            <a:off x="1332481" y="19120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828" name="Google Shape;828;p95"/>
          <p:cNvGraphicFramePr/>
          <p:nvPr/>
        </p:nvGraphicFramePr>
        <p:xfrm>
          <a:off x="64122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583900"/>
                <a:gridCol w="2147825"/>
              </a:tblGrid>
              <a:tr h="654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8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일반회원이 창작물 구매시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창작물을 등록한 판매자 내역에 출력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구매자 환불신청시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비고란에 환불접수 출력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9" name="Google Shape;829;p95"/>
          <p:cNvSpPr/>
          <p:nvPr/>
        </p:nvSpPr>
        <p:spPr>
          <a:xfrm>
            <a:off x="5197618" y="22998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6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판매통계</a:t>
            </a:r>
            <a:endParaRPr/>
          </a:p>
        </p:txBody>
      </p:sp>
      <p:pic>
        <p:nvPicPr>
          <p:cNvPr id="835" name="Google Shape;83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0" y="607800"/>
            <a:ext cx="6746450" cy="411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6" name="Google Shape;836;p96"/>
          <p:cNvGraphicFramePr/>
          <p:nvPr/>
        </p:nvGraphicFramePr>
        <p:xfrm>
          <a:off x="63134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382850"/>
                <a:gridCol w="2447750"/>
              </a:tblGrid>
              <a:tr h="569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8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판매된 모든 창작물 합계 리스트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정산예정금액 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= (총 판매금액- 총 환불금액) * 0.85원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7" name="Google Shape;837;p96"/>
          <p:cNvSpPr/>
          <p:nvPr/>
        </p:nvSpPr>
        <p:spPr>
          <a:xfrm>
            <a:off x="800906" y="3819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838" name="Google Shape;838;p96"/>
          <p:cNvSpPr/>
          <p:nvPr/>
        </p:nvSpPr>
        <p:spPr>
          <a:xfrm>
            <a:off x="4932256" y="3819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25" y="2626500"/>
            <a:ext cx="4823110" cy="19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50" y="503341"/>
            <a:ext cx="4439422" cy="16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7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환불관리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97"/>
          <p:cNvGraphicFramePr/>
          <p:nvPr/>
        </p:nvGraphicFramePr>
        <p:xfrm>
          <a:off x="5622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382850"/>
                <a:gridCol w="3138625"/>
              </a:tblGrid>
              <a:tr h="471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0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각 판매자가 등록한 창작물의 환불 내역 목록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판매자 환불 거절시 처리상태 환불 거절(심의중)</a:t>
                      </a:r>
                      <a:br>
                        <a:rPr lang="ko" sz="900"/>
                      </a:br>
                      <a:r>
                        <a:rPr lang="ko" sz="900"/>
                        <a:t>판매자 환불 승인시 처리상태 환불 승인(환불완료)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판매자 환불 미처리시 환불처리 클릭 후 환불처리 페이지로 이동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거절사유 입력후 환불 거절후 관리자 페이지에서 환불처리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환불승인시 일반회원 환불내역에서 환불 완료 출력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7" name="Google Shape;847;p97"/>
          <p:cNvSpPr/>
          <p:nvPr/>
        </p:nvSpPr>
        <p:spPr>
          <a:xfrm>
            <a:off x="244856" y="873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848" name="Google Shape;848;p97"/>
          <p:cNvSpPr/>
          <p:nvPr/>
        </p:nvSpPr>
        <p:spPr>
          <a:xfrm>
            <a:off x="3467243" y="921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849" name="Google Shape;849;p97"/>
          <p:cNvSpPr/>
          <p:nvPr/>
        </p:nvSpPr>
        <p:spPr>
          <a:xfrm>
            <a:off x="2812768" y="2417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cxnSp>
        <p:nvCxnSpPr>
          <p:cNvPr id="850" name="Google Shape;850;p97"/>
          <p:cNvCxnSpPr/>
          <p:nvPr/>
        </p:nvCxnSpPr>
        <p:spPr>
          <a:xfrm flipH="1">
            <a:off x="4059600" y="2059625"/>
            <a:ext cx="28560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8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마이페이지 - 계정관리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0200"/>
            <a:ext cx="6560829" cy="4230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7" name="Google Shape;857;p98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수정버튼 클릭시 계정정보 수정 페이지로 이동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8" name="Google Shape;858;p98"/>
          <p:cNvSpPr/>
          <p:nvPr/>
        </p:nvSpPr>
        <p:spPr>
          <a:xfrm>
            <a:off x="3472756" y="4782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859" name="Google Shape;85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599" y="1142900"/>
            <a:ext cx="3666248" cy="218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0" name="Google Shape;860;p98"/>
          <p:cNvSpPr txBox="1"/>
          <p:nvPr/>
        </p:nvSpPr>
        <p:spPr>
          <a:xfrm>
            <a:off x="5411450" y="3663000"/>
            <a:ext cx="14034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계정 정보 읽어오기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1" name="Google Shape;861;p98"/>
          <p:cNvCxnSpPr>
            <a:stCxn id="860" idx="0"/>
          </p:cNvCxnSpPr>
          <p:nvPr/>
        </p:nvCxnSpPr>
        <p:spPr>
          <a:xfrm flipH="1" rot="10800000">
            <a:off x="6113150" y="3333900"/>
            <a:ext cx="6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9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88"/>
              <a:t>판매자 마이페이지 - 계정관리-</a:t>
            </a:r>
            <a:r>
              <a:rPr lang="ko" sz="2888"/>
              <a:t>계정정보</a:t>
            </a:r>
            <a:r>
              <a:rPr lang="ko" sz="2888"/>
              <a:t> 수정</a:t>
            </a:r>
            <a:endParaRPr sz="28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7800"/>
            <a:ext cx="6000175" cy="411510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9"/>
          <p:cNvSpPr/>
          <p:nvPr/>
        </p:nvSpPr>
        <p:spPr>
          <a:xfrm>
            <a:off x="3387431" y="24315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869" name="Google Shape;869;p99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중복검사를 통해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일치시 메시지 출력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주소 API 사용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입력된 값 없이 수정 요청시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기존 정보 유지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0" name="Google Shape;870;p99"/>
          <p:cNvSpPr/>
          <p:nvPr/>
        </p:nvSpPr>
        <p:spPr>
          <a:xfrm>
            <a:off x="3675506" y="29231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871" name="Google Shape;871;p99"/>
          <p:cNvSpPr/>
          <p:nvPr/>
        </p:nvSpPr>
        <p:spPr>
          <a:xfrm>
            <a:off x="3675506" y="29231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872" name="Google Shape;872;p99"/>
          <p:cNvSpPr/>
          <p:nvPr/>
        </p:nvSpPr>
        <p:spPr>
          <a:xfrm>
            <a:off x="4347606" y="43948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pic>
        <p:nvPicPr>
          <p:cNvPr id="873" name="Google Shape;87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11" y="2431600"/>
            <a:ext cx="2285975" cy="24202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4" name="Google Shape;874;p99"/>
          <p:cNvSpPr txBox="1"/>
          <p:nvPr/>
        </p:nvSpPr>
        <p:spPr>
          <a:xfrm>
            <a:off x="5586225" y="2983225"/>
            <a:ext cx="6939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중복검사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5" name="Google Shape;875;p99"/>
          <p:cNvCxnSpPr>
            <a:stCxn id="874" idx="3"/>
          </p:cNvCxnSpPr>
          <p:nvPr/>
        </p:nvCxnSpPr>
        <p:spPr>
          <a:xfrm>
            <a:off x="6280125" y="3152575"/>
            <a:ext cx="435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1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사이드바-고객센터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5" y="599425"/>
            <a:ext cx="6026374" cy="4123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7" name="Google Shape;887;p101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고객센터 클릭시 드롭다운 구현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공지사항 클릭시 판매자 공지사항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자주묻는 질문 클릭시 판매자 자주묻는 질문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문의게시판 클릭시 판매자 문의게시판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8" name="Google Shape;888;p101"/>
          <p:cNvSpPr/>
          <p:nvPr/>
        </p:nvSpPr>
        <p:spPr>
          <a:xfrm>
            <a:off x="688781" y="3344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889" name="Google Shape;889;p101"/>
          <p:cNvSpPr/>
          <p:nvPr/>
        </p:nvSpPr>
        <p:spPr>
          <a:xfrm>
            <a:off x="204306" y="35531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890" name="Google Shape;890;p101"/>
          <p:cNvSpPr/>
          <p:nvPr/>
        </p:nvSpPr>
        <p:spPr>
          <a:xfrm>
            <a:off x="769356" y="37190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891" name="Google Shape;891;p101"/>
          <p:cNvSpPr/>
          <p:nvPr/>
        </p:nvSpPr>
        <p:spPr>
          <a:xfrm>
            <a:off x="204306" y="39275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요구사항 </a:t>
            </a:r>
            <a:r>
              <a:rPr lang="ko" sz="1555"/>
              <a:t>(비회원 이용)</a:t>
            </a:r>
            <a:endParaRPr sz="1555"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(판매자 회원가입)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(필수 입력사항)</a:t>
            </a:r>
            <a:endParaRPr b="1"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 : 한글 10자 이내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: 영문/숫자 포함 8~20자, 중복확인 필수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: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영문/숫자 포함 8~20자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암호화(SHA-256, Bcrypt)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재확인 : 입력한 비밀번호와 일치해야함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03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이메일 : @포함 영문/숫자 10~50자 / 본인 인증 수단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 수수료 (수정불가)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약관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작품 등록 후, 판매가 이루어지면 탈퇴불가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콘텐츠 등록 약관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개인정보 이용 약관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정산 관련 약관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판매자 회원은 구매자 회원의 모든 권한이 없음을 고지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은행명(10자 이내)판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계좌번호(20자 이내)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휴대폰 번호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주소(보류)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카카오 주소 찾기 API 사용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상세주소  : (30자 이하)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(선택 입력사항)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자격증 세부사항 및  증빙자료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ko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경력&amp;수상이력 세부사항 및 증빙자료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공지사항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3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고객센터-공지사항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02" name="Google Shape;902;p103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공지사항 제목 클릭시 상세보기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3" name="Google Shape;9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450"/>
            <a:ext cx="5997675" cy="38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03"/>
          <p:cNvSpPr/>
          <p:nvPr/>
        </p:nvSpPr>
        <p:spPr>
          <a:xfrm>
            <a:off x="2016256" y="26759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905" name="Google Shape;90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284" y="1255250"/>
            <a:ext cx="4345818" cy="203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6" name="Google Shape;906;p103"/>
          <p:cNvSpPr txBox="1"/>
          <p:nvPr/>
        </p:nvSpPr>
        <p:spPr>
          <a:xfrm>
            <a:off x="5142900" y="3598700"/>
            <a:ext cx="987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게시물 상세보기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7" name="Google Shape;907;p103"/>
          <p:cNvCxnSpPr>
            <a:stCxn id="906" idx="0"/>
          </p:cNvCxnSpPr>
          <p:nvPr/>
        </p:nvCxnSpPr>
        <p:spPr>
          <a:xfrm rot="10800000">
            <a:off x="5636550" y="3314900"/>
            <a:ext cx="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103"/>
          <p:cNvCxnSpPr>
            <a:endCxn id="905" idx="1"/>
          </p:cNvCxnSpPr>
          <p:nvPr/>
        </p:nvCxnSpPr>
        <p:spPr>
          <a:xfrm flipH="1" rot="10800000">
            <a:off x="3651984" y="2270475"/>
            <a:ext cx="987300" cy="3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04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고객센터-공지사항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4" name="Google Shape;914;p104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관리자가 등록한 판매자 공지사항 상세내용 입니다.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읽기전용입니다.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판매자 공지사항 리스트로 돌아갑니다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15" name="Google Shape;9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5" y="715625"/>
            <a:ext cx="5997673" cy="40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4"/>
          <p:cNvSpPr/>
          <p:nvPr/>
        </p:nvSpPr>
        <p:spPr>
          <a:xfrm>
            <a:off x="5402531" y="19143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917" name="Google Shape;917;p104"/>
          <p:cNvSpPr/>
          <p:nvPr/>
        </p:nvSpPr>
        <p:spPr>
          <a:xfrm>
            <a:off x="3531756" y="4526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자주묻는 질문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6"/>
          <p:cNvSpPr txBox="1"/>
          <p:nvPr>
            <p:ph type="title"/>
          </p:nvPr>
        </p:nvSpPr>
        <p:spPr>
          <a:xfrm>
            <a:off x="110275" y="107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고객센터-자주묻는 질문</a:t>
            </a:r>
            <a:endParaRPr/>
          </a:p>
        </p:txBody>
      </p:sp>
      <p:graphicFrame>
        <p:nvGraphicFramePr>
          <p:cNvPr id="928" name="Google Shape;928;p106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제목 클릭시 드롭다운 구현 내용을 보여줍니다.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29" name="Google Shape;9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767300"/>
            <a:ext cx="5977550" cy="39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06"/>
          <p:cNvSpPr/>
          <p:nvPr/>
        </p:nvSpPr>
        <p:spPr>
          <a:xfrm>
            <a:off x="762606" y="1343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pic>
        <p:nvPicPr>
          <p:cNvPr id="931" name="Google Shape;93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900" y="1214450"/>
            <a:ext cx="3685775" cy="197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2" name="Google Shape;932;p106"/>
          <p:cNvSpPr txBox="1"/>
          <p:nvPr/>
        </p:nvSpPr>
        <p:spPr>
          <a:xfrm>
            <a:off x="5827775" y="3347400"/>
            <a:ext cx="15915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드롭다운 구현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3" name="Google Shape;933;p106"/>
          <p:cNvCxnSpPr>
            <a:stCxn id="932" idx="0"/>
          </p:cNvCxnSpPr>
          <p:nvPr/>
        </p:nvCxnSpPr>
        <p:spPr>
          <a:xfrm flipH="1" rot="10800000">
            <a:off x="6623525" y="3139200"/>
            <a:ext cx="9900" cy="2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문의게시판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3" name="Google Shape;943;p108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자신이 등록만 문의게시물일 경우 상세보기 페이지로 이동합니다.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미일치시 오류메시지 출력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문의등록 페이지로 이동합니다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44" name="Google Shape;94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25" y="875175"/>
            <a:ext cx="6031249" cy="31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08"/>
          <p:cNvSpPr/>
          <p:nvPr/>
        </p:nvSpPr>
        <p:spPr>
          <a:xfrm>
            <a:off x="3204756" y="209569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946" name="Google Shape;946;p108"/>
          <p:cNvSpPr/>
          <p:nvPr/>
        </p:nvSpPr>
        <p:spPr>
          <a:xfrm>
            <a:off x="5740931" y="25717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947" name="Google Shape;947;p108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</a:t>
            </a:r>
            <a:r>
              <a:rPr lang="ko"/>
              <a:t>고객센터 - 문의 게시판 </a:t>
            </a:r>
            <a:endParaRPr sz="1555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00" y="552450"/>
            <a:ext cx="7108701" cy="43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9"/>
          <p:cNvSpPr/>
          <p:nvPr/>
        </p:nvSpPr>
        <p:spPr>
          <a:xfrm>
            <a:off x="701675" y="1154500"/>
            <a:ext cx="5566800" cy="309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09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고객센터 - 문의 게시판 상세보기</a:t>
            </a:r>
            <a:endParaRPr sz="1555"/>
          </a:p>
        </p:txBody>
      </p:sp>
      <p:sp>
        <p:nvSpPr>
          <p:cNvPr id="955" name="Google Shape;955;p109"/>
          <p:cNvSpPr/>
          <p:nvPr/>
        </p:nvSpPr>
        <p:spPr>
          <a:xfrm>
            <a:off x="2932306" y="43037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956" name="Google Shape;956;p109"/>
          <p:cNvSpPr/>
          <p:nvPr/>
        </p:nvSpPr>
        <p:spPr>
          <a:xfrm>
            <a:off x="3792106" y="43037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957" name="Google Shape;957;p109"/>
          <p:cNvSpPr/>
          <p:nvPr/>
        </p:nvSpPr>
        <p:spPr>
          <a:xfrm>
            <a:off x="701681" y="9016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graphicFrame>
        <p:nvGraphicFramePr>
          <p:cNvPr id="958" name="Google Shape;958;p109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 게시판 상세보기 페이지 입니다. 게시물에 대한 정보를 (작성자, 작성일, 게시물 이일련번호, 게시물제목, 게시물내용, 첨부파일)</a:t>
                      </a:r>
                      <a:r>
                        <a:rPr lang="ko" sz="900"/>
                        <a:t>출력합니다.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 게시판 수정 페이지로 이동합니다.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문의게시판 페이지로 이동합니다.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10"/>
          <p:cNvPicPr preferRelativeResize="0"/>
          <p:nvPr/>
        </p:nvPicPr>
        <p:blipFill rotWithShape="1">
          <a:blip r:embed="rId3">
            <a:alphaModFix/>
          </a:blip>
          <a:srcRect b="0" l="0" r="9885" t="0"/>
          <a:stretch/>
        </p:blipFill>
        <p:spPr>
          <a:xfrm>
            <a:off x="0" y="473675"/>
            <a:ext cx="6719852" cy="44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10"/>
          <p:cNvSpPr/>
          <p:nvPr/>
        </p:nvSpPr>
        <p:spPr>
          <a:xfrm>
            <a:off x="821475" y="1117500"/>
            <a:ext cx="5809500" cy="323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10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</a:t>
            </a:r>
            <a:r>
              <a:rPr lang="ko"/>
              <a:t> 고객센터 - 문의 게시판 </a:t>
            </a:r>
            <a:r>
              <a:rPr lang="ko"/>
              <a:t>수정</a:t>
            </a:r>
            <a:endParaRPr sz="1555"/>
          </a:p>
        </p:txBody>
      </p:sp>
      <p:sp>
        <p:nvSpPr>
          <p:cNvPr id="966" name="Google Shape;966;p110"/>
          <p:cNvSpPr/>
          <p:nvPr/>
        </p:nvSpPr>
        <p:spPr>
          <a:xfrm>
            <a:off x="3324531" y="44653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sp>
        <p:nvSpPr>
          <p:cNvPr id="967" name="Google Shape;967;p110"/>
          <p:cNvSpPr/>
          <p:nvPr/>
        </p:nvSpPr>
        <p:spPr>
          <a:xfrm>
            <a:off x="3740256" y="44653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4</a:t>
            </a:r>
            <a:endParaRPr sz="1100"/>
          </a:p>
        </p:txBody>
      </p:sp>
      <p:sp>
        <p:nvSpPr>
          <p:cNvPr id="968" name="Google Shape;968;p110"/>
          <p:cNvSpPr/>
          <p:nvPr/>
        </p:nvSpPr>
        <p:spPr>
          <a:xfrm>
            <a:off x="886706" y="850641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969" name="Google Shape;969;p110"/>
          <p:cNvSpPr/>
          <p:nvPr/>
        </p:nvSpPr>
        <p:spPr>
          <a:xfrm>
            <a:off x="4106756" y="446531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5</a:t>
            </a:r>
            <a:endParaRPr sz="1100"/>
          </a:p>
        </p:txBody>
      </p:sp>
      <p:sp>
        <p:nvSpPr>
          <p:cNvPr id="970" name="Google Shape;970;p110"/>
          <p:cNvSpPr/>
          <p:nvPr/>
        </p:nvSpPr>
        <p:spPr>
          <a:xfrm>
            <a:off x="3548931" y="4025666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graphicFrame>
        <p:nvGraphicFramePr>
          <p:cNvPr id="971" name="Google Shape;971;p110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문의 게시판 </a:t>
                      </a:r>
                      <a:r>
                        <a:rPr lang="ko" sz="900"/>
                        <a:t>수정</a:t>
                      </a:r>
                      <a:r>
                        <a:rPr lang="ko" sz="900"/>
                        <a:t> 페이지 입니다. 게시물에 대한 정보(작성자, 작성일, 게시물 이일련번호, 게시물제목, 게시물내용, 첨부파일)</a:t>
                      </a:r>
                      <a:r>
                        <a:rPr lang="ko" sz="900"/>
                        <a:t>를 수정합니다.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첨부파일을 업로드 할 수 있습니다.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수정하기 버튼을 클릭시 정보를 수정합니다.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삭제하기 버튼을 클릭 시 게시물이 삭제가 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목록으로 버튼을 클릭 시 문의게시판 페이지로 이동합니다.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11"/>
          <p:cNvSpPr txBox="1"/>
          <p:nvPr>
            <p:ph type="title"/>
          </p:nvPr>
        </p:nvSpPr>
        <p:spPr>
          <a:xfrm>
            <a:off x="-4135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 </a:t>
            </a:r>
            <a:r>
              <a:rPr lang="ko"/>
              <a:t>고객센터 - 문의 게시판 답글</a:t>
            </a:r>
            <a:endParaRPr sz="1555"/>
          </a:p>
        </p:txBody>
      </p:sp>
      <p:pic>
        <p:nvPicPr>
          <p:cNvPr id="977" name="Google Shape;97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7800"/>
            <a:ext cx="4534900" cy="11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11"/>
          <p:cNvSpPr/>
          <p:nvPr/>
        </p:nvSpPr>
        <p:spPr>
          <a:xfrm>
            <a:off x="1887175" y="629050"/>
            <a:ext cx="547800" cy="20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11"/>
          <p:cNvSpPr/>
          <p:nvPr/>
        </p:nvSpPr>
        <p:spPr>
          <a:xfrm>
            <a:off x="2390425" y="1280325"/>
            <a:ext cx="518100" cy="20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0" name="Google Shape;980;p111"/>
          <p:cNvCxnSpPr>
            <a:stCxn id="978" idx="3"/>
          </p:cNvCxnSpPr>
          <p:nvPr/>
        </p:nvCxnSpPr>
        <p:spPr>
          <a:xfrm>
            <a:off x="2434975" y="732700"/>
            <a:ext cx="1820400" cy="13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111"/>
          <p:cNvCxnSpPr>
            <a:stCxn id="979" idx="2"/>
            <a:endCxn id="982" idx="0"/>
          </p:cNvCxnSpPr>
          <p:nvPr/>
        </p:nvCxnSpPr>
        <p:spPr>
          <a:xfrm flipH="1">
            <a:off x="1950175" y="1487625"/>
            <a:ext cx="699300" cy="8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111"/>
          <p:cNvSpPr/>
          <p:nvPr/>
        </p:nvSpPr>
        <p:spPr>
          <a:xfrm>
            <a:off x="1746631" y="52420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1</a:t>
            </a:r>
            <a:endParaRPr sz="1100"/>
          </a:p>
        </p:txBody>
      </p:sp>
      <p:sp>
        <p:nvSpPr>
          <p:cNvPr id="984" name="Google Shape;984;p111"/>
          <p:cNvSpPr/>
          <p:nvPr/>
        </p:nvSpPr>
        <p:spPr>
          <a:xfrm>
            <a:off x="2269081" y="14025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2</a:t>
            </a:r>
            <a:endParaRPr sz="1100"/>
          </a:p>
        </p:txBody>
      </p:sp>
      <p:sp>
        <p:nvSpPr>
          <p:cNvPr id="985" name="Google Shape;985;p111"/>
          <p:cNvSpPr/>
          <p:nvPr/>
        </p:nvSpPr>
        <p:spPr>
          <a:xfrm>
            <a:off x="1184125" y="939900"/>
            <a:ext cx="1532100" cy="25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0" y="2294925"/>
            <a:ext cx="3191892" cy="18163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7" name="Google Shape;987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364" y="2088976"/>
            <a:ext cx="3131522" cy="1816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8" name="Google Shape;988;p111"/>
          <p:cNvSpPr/>
          <p:nvPr/>
        </p:nvSpPr>
        <p:spPr>
          <a:xfrm>
            <a:off x="1059756" y="836354"/>
            <a:ext cx="224400" cy="208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FFFFFF"/>
                </a:solidFill>
              </a:rPr>
              <a:t>3</a:t>
            </a:r>
            <a:endParaRPr sz="1100"/>
          </a:p>
        </p:txBody>
      </p:sp>
      <p:graphicFrame>
        <p:nvGraphicFramePr>
          <p:cNvPr id="989" name="Google Shape;989;p111"/>
          <p:cNvGraphicFramePr/>
          <p:nvPr/>
        </p:nvGraphicFramePr>
        <p:xfrm>
          <a:off x="6754525" y="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{49497317-D9BB-4199-9417-6C14A0A2B9B0}</a:tableStyleId>
              </a:tblPr>
              <a:tblGrid>
                <a:gridCol w="469850"/>
                <a:gridCol w="17283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2"/>
                          </a:solidFill>
                          <a:latin typeface="Dotum"/>
                          <a:ea typeface="Dotum"/>
                          <a:cs typeface="Dotum"/>
                          <a:sym typeface="Dotum"/>
                        </a:rPr>
                        <a:t>Description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비밀번호 확인을 받은뒤 수정가능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비밀번호 확인을 받은뒤 삭제 가능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비밀번호를 입력하면 댓글 수정,작성이 가능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103</ep:Words>
  <ep:PresentationFormat/>
  <ep:Paragraphs>0</ep:Paragraphs>
  <ep:Slides>152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ep:HeadingPairs>
  <ep:TitlesOfParts>
    <vt:vector size="153" baseType="lpstr">
      <vt:lpstr>Geometric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UI 및 기능 - 관리자</vt:lpstr>
      <vt:lpstr>슬라이드 117</vt:lpstr>
      <vt:lpstr>UI 및 기능 - 관리자</vt:lpstr>
      <vt:lpstr>슬라이드 119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슬라이드 128</vt:lpstr>
      <vt:lpstr>UI 및 기능 - 관리자</vt:lpstr>
      <vt:lpstr>UI 및 기능 - 관리자</vt:lpstr>
      <vt:lpstr>슬라이드 131</vt:lpstr>
      <vt:lpstr>UI 및 기능 - 관리자</vt:lpstr>
      <vt:lpstr>UI 및 기능 - 관리자</vt:lpstr>
      <vt:lpstr>슬라이드 134</vt:lpstr>
      <vt:lpstr>UI 및 기능 - 관리자</vt:lpstr>
      <vt:lpstr>UI 및 기능 - 관리자</vt:lpstr>
      <vt:lpstr>UI 및 기능 - 관리자</vt:lpstr>
      <vt:lpstr>슬라이드 138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  <vt:lpstr>UI 및 기능 - 관리자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cpsh2</cp:lastModifiedBy>
  <dcterms:modified xsi:type="dcterms:W3CDTF">2022-08-15T14:16:35.076</dcterms:modified>
  <cp:revision>15</cp:revision>
  <cp:version>1000.0000.01</cp:version>
</cp:coreProperties>
</file>